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4" r:id="rId8"/>
    <p:sldId id="263" r:id="rId9"/>
    <p:sldId id="265" r:id="rId10"/>
    <p:sldId id="266" r:id="rId11"/>
    <p:sldId id="267" r:id="rId12"/>
    <p:sldId id="279" r:id="rId13"/>
    <p:sldId id="282" r:id="rId14"/>
    <p:sldId id="283" r:id="rId15"/>
    <p:sldId id="284" r:id="rId16"/>
    <p:sldId id="288" r:id="rId17"/>
    <p:sldId id="285" r:id="rId18"/>
    <p:sldId id="286" r:id="rId19"/>
    <p:sldId id="287" r:id="rId20"/>
    <p:sldId id="289" r:id="rId21"/>
    <p:sldId id="290" r:id="rId22"/>
    <p:sldId id="291" r:id="rId23"/>
    <p:sldId id="281" r:id="rId24"/>
    <p:sldId id="269" r:id="rId25"/>
    <p:sldId id="272" r:id="rId26"/>
    <p:sldId id="270" r:id="rId27"/>
    <p:sldId id="271" r:id="rId28"/>
    <p:sldId id="273" r:id="rId29"/>
    <p:sldId id="274" r:id="rId30"/>
    <p:sldId id="275" r:id="rId31"/>
    <p:sldId id="277" r:id="rId32"/>
    <p:sldId id="280" r:id="rId33"/>
    <p:sldId id="276" r:id="rId34"/>
    <p:sldId id="292" r:id="rId35"/>
    <p:sldId id="268" r:id="rId36"/>
    <p:sldId id="295" r:id="rId37"/>
    <p:sldId id="293" r:id="rId38"/>
    <p:sldId id="294" r:id="rId39"/>
    <p:sldId id="278"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621"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8401" y="4145282"/>
            <a:ext cx="4687338"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8" y="6057150"/>
            <a:ext cx="5500158"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Title 1"/>
          <p:cNvSpPr>
            <a:spLocks noGrp="1"/>
          </p:cNvSpPr>
          <p:nvPr>
            <p:ph type="ctrTitle"/>
          </p:nvPr>
        </p:nvSpPr>
        <p:spPr>
          <a:xfrm>
            <a:off x="1625600" y="584201"/>
            <a:ext cx="8737600" cy="200025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25600" y="2616200"/>
            <a:ext cx="8737600"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2" name="Date Placeholder 21"/>
          <p:cNvSpPr>
            <a:spLocks noGrp="1"/>
          </p:cNvSpPr>
          <p:nvPr>
            <p:ph type="dt" sz="half" idx="10"/>
          </p:nvPr>
        </p:nvSpPr>
        <p:spPr/>
        <p:txBody>
          <a:bodyPr/>
          <a:lstStyle/>
          <a:p>
            <a:fld id="{3F906D09-3C83-4150-88A0-9381EB20D973}" type="datetimeFigureOut">
              <a:rPr lang="en-US" smtClean="0"/>
              <a:t>4/16/2014</a:t>
            </a:fld>
            <a:endParaRPr lang="en-US"/>
          </a:p>
        </p:txBody>
      </p:sp>
      <p:sp>
        <p:nvSpPr>
          <p:cNvPr id="23" name="Footer Placeholder 22"/>
          <p:cNvSpPr>
            <a:spLocks noGrp="1"/>
          </p:cNvSpPr>
          <p:nvPr>
            <p:ph type="ftr" sz="quarter" idx="11"/>
          </p:nvPr>
        </p:nvSpPr>
        <p:spPr/>
        <p:txBody>
          <a:bodyPr/>
          <a:lstStyle/>
          <a:p>
            <a:endParaRPr lang="en-US"/>
          </a:p>
        </p:txBody>
      </p:sp>
      <p:sp>
        <p:nvSpPr>
          <p:cNvPr id="24" name="Slide Number Placeholder 23"/>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18515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906D09-3C83-4150-88A0-9381EB20D97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2240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4200"/>
            <a:ext cx="2743200" cy="5588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9200" y="584200"/>
            <a:ext cx="7416800" cy="55880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906D09-3C83-4150-88A0-9381EB20D97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175063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906D09-3C83-4150-88A0-9381EB20D97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107871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601" y="2209802"/>
            <a:ext cx="8940800" cy="2764335"/>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625600" y="4951267"/>
            <a:ext cx="7071361"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06D09-3C83-4150-88A0-9381EB20D97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5672B-CE08-4B73-A59D-73A89703B5D9}" type="slidenum">
              <a:rPr lang="en-US" smtClean="0"/>
              <a:t>‹#›</a:t>
            </a:fld>
            <a:endParaRPr lang="en-US"/>
          </a:p>
        </p:txBody>
      </p:sp>
      <p:grpSp>
        <p:nvGrpSpPr>
          <p:cNvPr id="11" name="diagonals"/>
          <p:cNvGrpSpPr/>
          <p:nvPr/>
        </p:nvGrpSpPr>
        <p:grpSpPr>
          <a:xfrm>
            <a:off x="7518401" y="4145282"/>
            <a:ext cx="4687338"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612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9201" y="1706880"/>
            <a:ext cx="5080000"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02401" y="1706880"/>
            <a:ext cx="5080000"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906D09-3C83-4150-88A0-9381EB20D97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18276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9200" y="1701800"/>
            <a:ext cx="5084064"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219201" y="2717800"/>
            <a:ext cx="5080000"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98336" y="1701800"/>
            <a:ext cx="5084064"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2401" y="2717800"/>
            <a:ext cx="5080000"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F906D09-3C83-4150-88A0-9381EB20D973}"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389398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F906D09-3C83-4150-88A0-9381EB20D973}"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21350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06D09-3C83-4150-88A0-9381EB20D973}"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393197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701800"/>
            <a:ext cx="4064000"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5486400" y="584200"/>
            <a:ext cx="6096001"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9200" y="4241800"/>
            <a:ext cx="4064000"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06D09-3C83-4150-88A0-9381EB20D97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65591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701800"/>
            <a:ext cx="4064000"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3" name="Picture Placeholder 2"/>
          <p:cNvSpPr>
            <a:spLocks noGrp="1"/>
          </p:cNvSpPr>
          <p:nvPr>
            <p:ph type="pic" idx="1"/>
          </p:nvPr>
        </p:nvSpPr>
        <p:spPr>
          <a:xfrm>
            <a:off x="5486400" y="584200"/>
            <a:ext cx="6096001"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1219200" y="4241800"/>
            <a:ext cx="4064000"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06D09-3C83-4150-88A0-9381EB20D97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5672B-CE08-4B73-A59D-73A89703B5D9}" type="slidenum">
              <a:rPr lang="en-US" smtClean="0"/>
              <a:t>‹#›</a:t>
            </a:fld>
            <a:endParaRPr lang="en-US"/>
          </a:p>
        </p:txBody>
      </p:sp>
    </p:spTree>
    <p:extLst>
      <p:ext uri="{BB962C8B-B14F-4D97-AF65-F5344CB8AC3E}">
        <p14:creationId xmlns:p14="http://schemas.microsoft.com/office/powerpoint/2010/main" val="243283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4" y="-3174"/>
            <a:ext cx="820207"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Placeholder 1"/>
          <p:cNvSpPr>
            <a:spLocks noGrp="1"/>
          </p:cNvSpPr>
          <p:nvPr>
            <p:ph type="title"/>
          </p:nvPr>
        </p:nvSpPr>
        <p:spPr>
          <a:xfrm>
            <a:off x="1219201" y="274637"/>
            <a:ext cx="10363200" cy="1223963"/>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9201" y="1701797"/>
            <a:ext cx="10363200" cy="4462272"/>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19200" y="6356353"/>
            <a:ext cx="22352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3F906D09-3C83-4150-88A0-9381EB20D973}" type="datetimeFigureOut">
              <a:rPr lang="en-US" smtClean="0"/>
              <a:t>4/16/2014</a:t>
            </a:fld>
            <a:endParaRPr lang="en-US"/>
          </a:p>
        </p:txBody>
      </p:sp>
      <p:sp>
        <p:nvSpPr>
          <p:cNvPr id="5" name="Footer Placeholder 4"/>
          <p:cNvSpPr>
            <a:spLocks noGrp="1"/>
          </p:cNvSpPr>
          <p:nvPr>
            <p:ph type="ftr" sz="quarter" idx="3"/>
          </p:nvPr>
        </p:nvSpPr>
        <p:spPr>
          <a:xfrm>
            <a:off x="3454401" y="6356353"/>
            <a:ext cx="52832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66401" y="6356353"/>
            <a:ext cx="10160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2685672B-CE08-4B73-A59D-73A89703B5D9}" type="slidenum">
              <a:rPr lang="en-US" smtClean="0"/>
              <a:t>‹#›</a:t>
            </a:fld>
            <a:endParaRPr lang="en-US"/>
          </a:p>
        </p:txBody>
      </p:sp>
    </p:spTree>
    <p:extLst>
      <p:ext uri="{BB962C8B-B14F-4D97-AF65-F5344CB8AC3E}">
        <p14:creationId xmlns:p14="http://schemas.microsoft.com/office/powerpoint/2010/main" val="9857202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584201"/>
            <a:ext cx="8737600" cy="2000251"/>
          </a:xfrm>
        </p:spPr>
        <p:txBody>
          <a:bodyPr/>
          <a:lstStyle/>
          <a:p>
            <a:r>
              <a:rPr lang="en-US" smtClean="0"/>
              <a:t>Linux Club</a:t>
            </a:r>
            <a:endParaRPr lang="en-US" dirty="0"/>
          </a:p>
        </p:txBody>
      </p:sp>
      <p:sp>
        <p:nvSpPr>
          <p:cNvPr id="3" name="Subtitle 2"/>
          <p:cNvSpPr>
            <a:spLocks noGrp="1"/>
          </p:cNvSpPr>
          <p:nvPr>
            <p:ph type="subTitle" idx="1"/>
          </p:nvPr>
        </p:nvSpPr>
        <p:spPr>
          <a:xfrm>
            <a:off x="1625600" y="2616200"/>
            <a:ext cx="8737600" cy="1752600"/>
          </a:xfrm>
        </p:spPr>
        <p:txBody>
          <a:bodyPr/>
          <a:lstStyle/>
          <a:p>
            <a:r>
              <a:rPr lang="en-US" dirty="0" smtClean="0"/>
              <a:t>Wednesday, March 19</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219645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Multimeter Terms</a:t>
            </a:r>
            <a:endParaRPr lang="en-US" dirty="0"/>
          </a:p>
        </p:txBody>
      </p:sp>
      <p:sp>
        <p:nvSpPr>
          <p:cNvPr id="6" name="Content Placeholder 5"/>
          <p:cNvSpPr>
            <a:spLocks noGrp="1"/>
          </p:cNvSpPr>
          <p:nvPr>
            <p:ph idx="1"/>
          </p:nvPr>
        </p:nvSpPr>
        <p:spPr/>
        <p:txBody>
          <a:bodyPr/>
          <a:lstStyle/>
          <a:p>
            <a:r>
              <a:rPr lang="en-US" dirty="0" smtClean="0"/>
              <a:t>Voltage – Electrical potential difference, measured in volts</a:t>
            </a:r>
          </a:p>
          <a:p>
            <a:r>
              <a:rPr lang="en-US" dirty="0" smtClean="0"/>
              <a:t>Amperes – Electric current flow</a:t>
            </a:r>
          </a:p>
          <a:p>
            <a:r>
              <a:rPr lang="en-US" dirty="0" smtClean="0"/>
              <a:t>Resistance - </a:t>
            </a:r>
            <a:r>
              <a:rPr lang="en-US" dirty="0"/>
              <a:t> </a:t>
            </a:r>
            <a:r>
              <a:rPr lang="en-US" dirty="0" smtClean="0"/>
              <a:t>Electrical</a:t>
            </a:r>
            <a:r>
              <a:rPr lang="en-US" dirty="0"/>
              <a:t> quantity that measures how the device or material reduces the electric current flow through it. </a:t>
            </a:r>
            <a:r>
              <a:rPr lang="en-US" dirty="0" smtClean="0"/>
              <a:t>The resistance</a:t>
            </a:r>
            <a:r>
              <a:rPr lang="en-US" dirty="0"/>
              <a:t> is measured in units of ohms (Ω).</a:t>
            </a:r>
          </a:p>
        </p:txBody>
      </p:sp>
    </p:spTree>
    <p:extLst>
      <p:ext uri="{BB962C8B-B14F-4D97-AF65-F5344CB8AC3E}">
        <p14:creationId xmlns:p14="http://schemas.microsoft.com/office/powerpoint/2010/main" val="3047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Digital Multimeter Explanation</a:t>
            </a:r>
            <a:endParaRPr lang="en-US" dirty="0"/>
          </a:p>
        </p:txBody>
      </p:sp>
      <p:pic>
        <p:nvPicPr>
          <p:cNvPr id="7" name="Content Placeholder 6"/>
          <p:cNvPicPr>
            <a:picLocks noGrp="1" noChangeAspect="1"/>
          </p:cNvPicPr>
          <p:nvPr>
            <p:ph sz="half" idx="1"/>
          </p:nvPr>
        </p:nvPicPr>
        <p:blipFill rotWithShape="1">
          <a:blip r:embed="rId2"/>
          <a:srcRect r="23040"/>
          <a:stretch/>
        </p:blipFill>
        <p:spPr>
          <a:xfrm>
            <a:off x="2136494" y="1706563"/>
            <a:ext cx="2497650" cy="4465637"/>
          </a:xfrm>
          <a:prstGeom prst="rect">
            <a:avLst/>
          </a:prstGeom>
        </p:spPr>
      </p:pic>
      <p:sp>
        <p:nvSpPr>
          <p:cNvPr id="6" name="Content Placeholder 5"/>
          <p:cNvSpPr>
            <a:spLocks noGrp="1"/>
          </p:cNvSpPr>
          <p:nvPr>
            <p:ph sz="half" idx="2"/>
          </p:nvPr>
        </p:nvSpPr>
        <p:spPr/>
        <p:txBody>
          <a:bodyPr/>
          <a:lstStyle/>
          <a:p>
            <a:r>
              <a:rPr lang="en-US" dirty="0" smtClean="0"/>
              <a:t>V~ - AC voltage, we wont be using this</a:t>
            </a:r>
          </a:p>
          <a:p>
            <a:r>
              <a:rPr lang="en-US" dirty="0" smtClean="0"/>
              <a:t>1</a:t>
            </a:r>
            <a:r>
              <a:rPr lang="en-US" baseline="30000" dirty="0" smtClean="0"/>
              <a:t>st</a:t>
            </a:r>
            <a:r>
              <a:rPr lang="en-US" dirty="0" smtClean="0"/>
              <a:t> Green Section of Multimeter – Amperes, needs to be part of circuit</a:t>
            </a:r>
          </a:p>
          <a:p>
            <a:r>
              <a:rPr lang="el-GR" dirty="0" smtClean="0"/>
              <a:t>Ω</a:t>
            </a:r>
            <a:r>
              <a:rPr lang="en-US" dirty="0" smtClean="0"/>
              <a:t> – Symbol for Ohms, Resistance</a:t>
            </a:r>
            <a:endParaRPr lang="en-US" dirty="0"/>
          </a:p>
          <a:p>
            <a:r>
              <a:rPr lang="en-US" dirty="0" smtClean="0"/>
              <a:t>Symbol for DC voltage, most common use of DVM</a:t>
            </a:r>
          </a:p>
        </p:txBody>
      </p:sp>
      <p:pic>
        <p:nvPicPr>
          <p:cNvPr id="8" name="Picture 7"/>
          <p:cNvPicPr>
            <a:picLocks noChangeAspect="1"/>
          </p:cNvPicPr>
          <p:nvPr/>
        </p:nvPicPr>
        <p:blipFill rotWithShape="1">
          <a:blip r:embed="rId3"/>
          <a:srcRect l="51708" t="13535" r="2098" b="52764"/>
          <a:stretch/>
        </p:blipFill>
        <p:spPr>
          <a:xfrm>
            <a:off x="5239553" y="4953740"/>
            <a:ext cx="1262848" cy="568172"/>
          </a:xfrm>
          <a:prstGeom prst="rect">
            <a:avLst/>
          </a:prstGeom>
        </p:spPr>
      </p:pic>
    </p:spTree>
    <p:extLst>
      <p:ext uri="{BB962C8B-B14F-4D97-AF65-F5344CB8AC3E}">
        <p14:creationId xmlns:p14="http://schemas.microsoft.com/office/powerpoint/2010/main" val="359213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Resistor Codes</a:t>
            </a:r>
            <a:endParaRPr lang="en-US" dirty="0"/>
          </a:p>
        </p:txBody>
      </p:sp>
      <p:pic>
        <p:nvPicPr>
          <p:cNvPr id="5" name="Content Placeholder 4"/>
          <p:cNvPicPr>
            <a:picLocks noGrp="1" noChangeAspect="1"/>
          </p:cNvPicPr>
          <p:nvPr>
            <p:ph sz="half" idx="1"/>
          </p:nvPr>
        </p:nvPicPr>
        <p:blipFill>
          <a:blip r:embed="rId2"/>
          <a:stretch>
            <a:fillRect/>
          </a:stretch>
        </p:blipFill>
        <p:spPr>
          <a:xfrm>
            <a:off x="1219201" y="2169622"/>
            <a:ext cx="5096776" cy="3539836"/>
          </a:xfrm>
          <a:prstGeom prst="rect">
            <a:avLst/>
          </a:prstGeom>
        </p:spPr>
      </p:pic>
      <p:sp>
        <p:nvSpPr>
          <p:cNvPr id="4" name="Content Placeholder 3"/>
          <p:cNvSpPr>
            <a:spLocks noGrp="1"/>
          </p:cNvSpPr>
          <p:nvPr>
            <p:ph sz="half" idx="2"/>
          </p:nvPr>
        </p:nvSpPr>
        <p:spPr/>
        <p:txBody>
          <a:bodyPr/>
          <a:lstStyle/>
          <a:p>
            <a:r>
              <a:rPr lang="en-US" dirty="0" smtClean="0"/>
              <a:t>BBROGBVGW</a:t>
            </a:r>
          </a:p>
          <a:p>
            <a:r>
              <a:rPr lang="en-US" dirty="0" smtClean="0"/>
              <a:t>Band1_Band2 * 10^Band3</a:t>
            </a:r>
          </a:p>
          <a:p>
            <a:r>
              <a:rPr lang="en-US" b="1" dirty="0"/>
              <a:t>B</a:t>
            </a:r>
            <a:r>
              <a:rPr lang="en-US" dirty="0"/>
              <a:t>ig </a:t>
            </a:r>
            <a:r>
              <a:rPr lang="en-US" b="1" dirty="0"/>
              <a:t>b</a:t>
            </a:r>
            <a:r>
              <a:rPr lang="en-US" dirty="0"/>
              <a:t>rown </a:t>
            </a:r>
            <a:r>
              <a:rPr lang="en-US" b="1" dirty="0"/>
              <a:t>r</a:t>
            </a:r>
            <a:r>
              <a:rPr lang="en-US" dirty="0"/>
              <a:t>abbits </a:t>
            </a:r>
            <a:r>
              <a:rPr lang="en-US" b="1" dirty="0"/>
              <a:t>o</a:t>
            </a:r>
            <a:r>
              <a:rPr lang="en-US" dirty="0"/>
              <a:t>ften </a:t>
            </a:r>
            <a:r>
              <a:rPr lang="en-US" b="1" dirty="0"/>
              <a:t>y</a:t>
            </a:r>
            <a:r>
              <a:rPr lang="en-US" dirty="0"/>
              <a:t>ield </a:t>
            </a:r>
            <a:r>
              <a:rPr lang="en-US" b="1" dirty="0"/>
              <a:t>g</a:t>
            </a:r>
            <a:r>
              <a:rPr lang="en-US" dirty="0"/>
              <a:t>reat </a:t>
            </a:r>
            <a:r>
              <a:rPr lang="en-US" b="1" dirty="0"/>
              <a:t>b</a:t>
            </a:r>
            <a:r>
              <a:rPr lang="en-US" dirty="0"/>
              <a:t>ig </a:t>
            </a:r>
            <a:r>
              <a:rPr lang="en-US" b="1" dirty="0"/>
              <a:t>v</a:t>
            </a:r>
            <a:r>
              <a:rPr lang="en-US" dirty="0"/>
              <a:t>ocal </a:t>
            </a:r>
            <a:r>
              <a:rPr lang="en-US" b="1" dirty="0"/>
              <a:t>g</a:t>
            </a:r>
            <a:r>
              <a:rPr lang="en-US" dirty="0"/>
              <a:t>roans </a:t>
            </a:r>
            <a:r>
              <a:rPr lang="en-US" b="1" dirty="0"/>
              <a:t>w</a:t>
            </a:r>
            <a:r>
              <a:rPr lang="en-US" dirty="0"/>
              <a:t>hen </a:t>
            </a:r>
            <a:r>
              <a:rPr lang="en-US" b="1" dirty="0"/>
              <a:t>g</a:t>
            </a:r>
            <a:r>
              <a:rPr lang="en-US" dirty="0"/>
              <a:t>ingerly </a:t>
            </a:r>
            <a:r>
              <a:rPr lang="en-US" b="1" dirty="0"/>
              <a:t>s</a:t>
            </a:r>
            <a:r>
              <a:rPr lang="en-US" dirty="0"/>
              <a:t>lapped</a:t>
            </a:r>
            <a:endParaRPr lang="en-US" dirty="0" smtClean="0"/>
          </a:p>
        </p:txBody>
      </p:sp>
    </p:spTree>
    <p:extLst>
      <p:ext uri="{BB962C8B-B14F-4D97-AF65-F5344CB8AC3E}">
        <p14:creationId xmlns:p14="http://schemas.microsoft.com/office/powerpoint/2010/main" val="78443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Oriented Programming</a:t>
            </a:r>
            <a:endParaRPr lang="en-US" dirty="0"/>
          </a:p>
        </p:txBody>
      </p:sp>
      <p:sp>
        <p:nvSpPr>
          <p:cNvPr id="5" name="Content Placeholder 4"/>
          <p:cNvSpPr>
            <a:spLocks noGrp="1"/>
          </p:cNvSpPr>
          <p:nvPr>
            <p:ph idx="1"/>
          </p:nvPr>
        </p:nvSpPr>
        <p:spPr/>
        <p:txBody>
          <a:bodyPr/>
          <a:lstStyle/>
          <a:p>
            <a:r>
              <a:rPr lang="en-US" dirty="0" smtClean="0"/>
              <a:t>C++ is an object oriented language</a:t>
            </a:r>
          </a:p>
          <a:p>
            <a:r>
              <a:rPr lang="en-US" dirty="0" smtClean="0"/>
              <a:t>C is not an object oriented language</a:t>
            </a:r>
          </a:p>
          <a:p>
            <a:r>
              <a:rPr lang="en-US" dirty="0" smtClean="0"/>
              <a:t>Objects are instances of classes</a:t>
            </a:r>
          </a:p>
          <a:p>
            <a:r>
              <a:rPr lang="en-US" dirty="0" smtClean="0"/>
              <a:t>Classes are like </a:t>
            </a:r>
            <a:r>
              <a:rPr lang="en-US" dirty="0" err="1" smtClean="0"/>
              <a:t>ints</a:t>
            </a:r>
            <a:r>
              <a:rPr lang="en-US" dirty="0" smtClean="0"/>
              <a:t>, strings, and chars, however they are described by you</a:t>
            </a:r>
          </a:p>
          <a:p>
            <a:r>
              <a:rPr lang="en-US" dirty="0" smtClean="0"/>
              <a:t>If you make a class called dog, you can describe the qualities of the dog in a single callable object that is an instance of a class</a:t>
            </a:r>
          </a:p>
          <a:p>
            <a:pPr marL="0" indent="0">
              <a:buNone/>
            </a:pPr>
            <a:endParaRPr lang="en-US" dirty="0"/>
          </a:p>
        </p:txBody>
      </p:sp>
    </p:spTree>
    <p:extLst>
      <p:ext uri="{BB962C8B-B14F-4D97-AF65-F5344CB8AC3E}">
        <p14:creationId xmlns:p14="http://schemas.microsoft.com/office/powerpoint/2010/main" val="13839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C vs C++</a:t>
            </a:r>
            <a:endParaRPr lang="en-US" dirty="0"/>
          </a:p>
        </p:txBody>
      </p:sp>
      <p:sp>
        <p:nvSpPr>
          <p:cNvPr id="4" name="Oval 3"/>
          <p:cNvSpPr/>
          <p:nvPr/>
        </p:nvSpPr>
        <p:spPr>
          <a:xfrm>
            <a:off x="2978870" y="2328421"/>
            <a:ext cx="7183225" cy="35633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TextBox 4"/>
          <p:cNvSpPr txBox="1"/>
          <p:nvPr/>
        </p:nvSpPr>
        <p:spPr>
          <a:xfrm>
            <a:off x="5995448" y="1805201"/>
            <a:ext cx="1743959" cy="523220"/>
          </a:xfrm>
          <a:prstGeom prst="rect">
            <a:avLst/>
          </a:prstGeom>
          <a:noFill/>
        </p:spPr>
        <p:txBody>
          <a:bodyPr wrap="square" rtlCol="0">
            <a:spAutoFit/>
          </a:bodyPr>
          <a:lstStyle/>
          <a:p>
            <a:r>
              <a:rPr lang="en-US" sz="2800" dirty="0" smtClean="0"/>
              <a:t>C++</a:t>
            </a:r>
            <a:endParaRPr lang="en-US" sz="2800" dirty="0"/>
          </a:p>
        </p:txBody>
      </p:sp>
      <p:sp>
        <p:nvSpPr>
          <p:cNvPr id="6" name="Oval 5"/>
          <p:cNvSpPr/>
          <p:nvPr/>
        </p:nvSpPr>
        <p:spPr>
          <a:xfrm>
            <a:off x="5995448" y="3932933"/>
            <a:ext cx="914401" cy="8672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TextBox 6"/>
          <p:cNvSpPr txBox="1"/>
          <p:nvPr/>
        </p:nvSpPr>
        <p:spPr>
          <a:xfrm>
            <a:off x="5656082" y="3543400"/>
            <a:ext cx="2083325" cy="523220"/>
          </a:xfrm>
          <a:prstGeom prst="rect">
            <a:avLst/>
          </a:prstGeom>
          <a:noFill/>
        </p:spPr>
        <p:txBody>
          <a:bodyPr wrap="square" rtlCol="0">
            <a:spAutoFit/>
          </a:bodyPr>
          <a:lstStyle/>
          <a:p>
            <a:r>
              <a:rPr lang="en-US" sz="2800" dirty="0" smtClean="0"/>
              <a:t>Standard C</a:t>
            </a:r>
            <a:endParaRPr lang="en-US" sz="2800" dirty="0"/>
          </a:p>
        </p:txBody>
      </p:sp>
    </p:spTree>
    <p:extLst>
      <p:ext uri="{BB962C8B-B14F-4D97-AF65-F5344CB8AC3E}">
        <p14:creationId xmlns:p14="http://schemas.microsoft.com/office/powerpoint/2010/main" val="427986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lstStyle/>
          <a:p>
            <a:r>
              <a:rPr lang="en-US" dirty="0"/>
              <a:t>C++ was developed from the C programming language</a:t>
            </a:r>
          </a:p>
          <a:p>
            <a:r>
              <a:rPr lang="en-US" dirty="0"/>
              <a:t>C was developed by Dennis Ritchie from 1969 to 1973 at AT&amp;T Bell Labs</a:t>
            </a:r>
          </a:p>
          <a:p>
            <a:r>
              <a:rPr lang="en-US" dirty="0"/>
              <a:t>C++ is a superset of C; it encompasses all of C but has additional features: Primarily object oriented programming.</a:t>
            </a:r>
          </a:p>
          <a:p>
            <a:r>
              <a:rPr lang="en-US" dirty="0"/>
              <a:t>C++ was developed by </a:t>
            </a:r>
            <a:r>
              <a:rPr lang="en-US" dirty="0" err="1"/>
              <a:t>Bjarne</a:t>
            </a:r>
            <a:r>
              <a:rPr lang="en-US" dirty="0"/>
              <a:t> </a:t>
            </a:r>
            <a:r>
              <a:rPr lang="en-US" dirty="0" err="1"/>
              <a:t>Stroustrup</a:t>
            </a:r>
            <a:r>
              <a:rPr lang="en-US" dirty="0"/>
              <a:t> in 1979 at Bell Labs</a:t>
            </a:r>
          </a:p>
          <a:p>
            <a:endParaRPr lang="en-US" dirty="0"/>
          </a:p>
        </p:txBody>
      </p:sp>
    </p:spTree>
    <p:extLst>
      <p:ext uri="{BB962C8B-B14F-4D97-AF65-F5344CB8AC3E}">
        <p14:creationId xmlns:p14="http://schemas.microsoft.com/office/powerpoint/2010/main" val="9980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a:t>
            </a:r>
            <a:endParaRPr lang="en-US" dirty="0"/>
          </a:p>
        </p:txBody>
      </p:sp>
      <p:sp>
        <p:nvSpPr>
          <p:cNvPr id="3" name="Content Placeholder 2"/>
          <p:cNvSpPr>
            <a:spLocks noGrp="1"/>
          </p:cNvSpPr>
          <p:nvPr>
            <p:ph idx="1"/>
          </p:nvPr>
        </p:nvSpPr>
        <p:spPr/>
        <p:txBody>
          <a:bodyPr/>
          <a:lstStyle/>
          <a:p>
            <a:r>
              <a:rPr lang="en-US" dirty="0" smtClean="0"/>
              <a:t>The Linux kernel was written entirely in C</a:t>
            </a:r>
          </a:p>
          <a:p>
            <a:r>
              <a:rPr lang="en-US" dirty="0" smtClean="0"/>
              <a:t>It now might have C++ included</a:t>
            </a:r>
          </a:p>
          <a:p>
            <a:r>
              <a:rPr lang="en-US" dirty="0" smtClean="0"/>
              <a:t>Linux comes with native compilers for C and C++</a:t>
            </a:r>
          </a:p>
          <a:p>
            <a:r>
              <a:rPr lang="en-US" dirty="0" smtClean="0"/>
              <a:t>It is the ideal development environment for C/C++ programs that aren’t OS dependent</a:t>
            </a:r>
            <a:endParaRPr lang="en-US" dirty="0"/>
          </a:p>
        </p:txBody>
      </p:sp>
    </p:spTree>
    <p:extLst>
      <p:ext uri="{BB962C8B-B14F-4D97-AF65-F5344CB8AC3E}">
        <p14:creationId xmlns:p14="http://schemas.microsoft.com/office/powerpoint/2010/main" val="13769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Contd.</a:t>
            </a:r>
            <a:endParaRPr lang="en-US" dirty="0"/>
          </a:p>
        </p:txBody>
      </p:sp>
      <p:sp>
        <p:nvSpPr>
          <p:cNvPr id="3" name="Content Placeholder 2"/>
          <p:cNvSpPr>
            <a:spLocks noGrp="1"/>
          </p:cNvSpPr>
          <p:nvPr>
            <p:ph idx="1"/>
          </p:nvPr>
        </p:nvSpPr>
        <p:spPr/>
        <p:txBody>
          <a:bodyPr/>
          <a:lstStyle/>
          <a:p>
            <a:r>
              <a:rPr lang="en-US" dirty="0"/>
              <a:t>C++ was created to fix the faults in C</a:t>
            </a:r>
          </a:p>
          <a:p>
            <a:r>
              <a:rPr lang="en-US" dirty="0"/>
              <a:t>These included object oriented programming and class implementation</a:t>
            </a:r>
          </a:p>
          <a:p>
            <a:r>
              <a:rPr lang="en-US" dirty="0"/>
              <a:t>The name comes from the C programming language and the ++ is from the ++ operator which increments a variable. </a:t>
            </a:r>
          </a:p>
          <a:p>
            <a:endParaRPr lang="en-US" dirty="0"/>
          </a:p>
        </p:txBody>
      </p:sp>
    </p:spTree>
    <p:extLst>
      <p:ext uri="{BB962C8B-B14F-4D97-AF65-F5344CB8AC3E}">
        <p14:creationId xmlns:p14="http://schemas.microsoft.com/office/powerpoint/2010/main" val="28595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Contd.</a:t>
            </a:r>
            <a:endParaRPr lang="en-US" dirty="0"/>
          </a:p>
        </p:txBody>
      </p:sp>
      <p:sp>
        <p:nvSpPr>
          <p:cNvPr id="3" name="Content Placeholder 2"/>
          <p:cNvSpPr>
            <a:spLocks noGrp="1"/>
          </p:cNvSpPr>
          <p:nvPr>
            <p:ph idx="1"/>
          </p:nvPr>
        </p:nvSpPr>
        <p:spPr/>
        <p:txBody>
          <a:bodyPr/>
          <a:lstStyle/>
          <a:p>
            <a:r>
              <a:rPr lang="en-US" dirty="0"/>
              <a:t>C++ is a compiled language which means it is turned into an executable lower level program to </a:t>
            </a:r>
            <a:r>
              <a:rPr lang="en-US" dirty="0" smtClean="0"/>
              <a:t>run</a:t>
            </a:r>
          </a:p>
          <a:p>
            <a:r>
              <a:rPr lang="en-US" dirty="0" smtClean="0"/>
              <a:t>Usually compiled to machine code or binaries</a:t>
            </a:r>
            <a:endParaRPr lang="en-US" dirty="0"/>
          </a:p>
        </p:txBody>
      </p:sp>
    </p:spTree>
    <p:extLst>
      <p:ext uri="{BB962C8B-B14F-4D97-AF65-F5344CB8AC3E}">
        <p14:creationId xmlns:p14="http://schemas.microsoft.com/office/powerpoint/2010/main" val="316964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Contd.</a:t>
            </a:r>
            <a:endParaRPr lang="en-US" dirty="0"/>
          </a:p>
        </p:txBody>
      </p:sp>
      <p:sp>
        <p:nvSpPr>
          <p:cNvPr id="3" name="Content Placeholder 2"/>
          <p:cNvSpPr>
            <a:spLocks noGrp="1"/>
          </p:cNvSpPr>
          <p:nvPr>
            <p:ph idx="1"/>
          </p:nvPr>
        </p:nvSpPr>
        <p:spPr/>
        <p:txBody>
          <a:bodyPr/>
          <a:lstStyle/>
          <a:p>
            <a:r>
              <a:rPr lang="en-US" dirty="0"/>
              <a:t>C++ is still in use today</a:t>
            </a:r>
          </a:p>
          <a:p>
            <a:r>
              <a:rPr lang="en-US" dirty="0"/>
              <a:t>It is used in systems software, application software, device drivers, embedded software, high performance server and client applications, and video game software</a:t>
            </a:r>
          </a:p>
          <a:p>
            <a:r>
              <a:rPr lang="en-US" dirty="0"/>
              <a:t> It is used by most major software companies such as Microsoft, apple, and Linux based companies</a:t>
            </a:r>
          </a:p>
          <a:p>
            <a:r>
              <a:rPr lang="en-US" dirty="0"/>
              <a:t>Often used to speed up scripted languages such as MATLAB or Python once development is done</a:t>
            </a:r>
          </a:p>
          <a:p>
            <a:endParaRPr lang="en-US" dirty="0"/>
          </a:p>
        </p:txBody>
      </p:sp>
    </p:spTree>
    <p:extLst>
      <p:ext uri="{BB962C8B-B14F-4D97-AF65-F5344CB8AC3E}">
        <p14:creationId xmlns:p14="http://schemas.microsoft.com/office/powerpoint/2010/main" val="21226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74637"/>
            <a:ext cx="10363200" cy="1223963"/>
          </a:xfrm>
        </p:spPr>
        <p:txBody>
          <a:bodyPr/>
          <a:lstStyle/>
          <a:p>
            <a:r>
              <a:rPr lang="en-US" dirty="0" smtClean="0"/>
              <a:t>Agenda</a:t>
            </a:r>
            <a:endParaRPr lang="en-US" dirty="0"/>
          </a:p>
        </p:txBody>
      </p:sp>
      <p:sp>
        <p:nvSpPr>
          <p:cNvPr id="3" name="Content Placeholder 2"/>
          <p:cNvSpPr>
            <a:spLocks noGrp="1"/>
          </p:cNvSpPr>
          <p:nvPr>
            <p:ph idx="1"/>
          </p:nvPr>
        </p:nvSpPr>
        <p:spPr>
          <a:xfrm>
            <a:off x="1219201" y="1701797"/>
            <a:ext cx="10363200" cy="4462272"/>
          </a:xfrm>
        </p:spPr>
        <p:txBody>
          <a:bodyPr numCol="2">
            <a:normAutofit/>
          </a:bodyPr>
          <a:lstStyle/>
          <a:p>
            <a:pPr marL="0" indent="0">
              <a:buNone/>
            </a:pPr>
            <a:r>
              <a:rPr lang="en-US" dirty="0" smtClean="0"/>
              <a:t>Arduino IDE Review</a:t>
            </a:r>
          </a:p>
          <a:p>
            <a:pPr marL="0" indent="0">
              <a:buNone/>
            </a:pPr>
            <a:r>
              <a:rPr lang="en-US" dirty="0" smtClean="0"/>
              <a:t>Arduino Product Review</a:t>
            </a:r>
          </a:p>
          <a:p>
            <a:pPr marL="0" indent="0">
              <a:buNone/>
            </a:pPr>
            <a:r>
              <a:rPr lang="en-US" dirty="0" smtClean="0"/>
              <a:t>Breadboard Review</a:t>
            </a:r>
          </a:p>
          <a:p>
            <a:pPr marL="0" indent="0">
              <a:buNone/>
            </a:pPr>
            <a:r>
              <a:rPr lang="en-US" dirty="0" smtClean="0"/>
              <a:t>Digital Multimeter Tutorial</a:t>
            </a:r>
          </a:p>
          <a:p>
            <a:pPr marL="0" indent="0">
              <a:buNone/>
            </a:pPr>
            <a:r>
              <a:rPr lang="en-US" dirty="0" smtClean="0"/>
              <a:t>Reading Resistor Color Codes</a:t>
            </a:r>
          </a:p>
          <a:p>
            <a:pPr marL="0" indent="0">
              <a:buNone/>
            </a:pPr>
            <a:r>
              <a:rPr lang="en-US" dirty="0"/>
              <a:t>C Code </a:t>
            </a:r>
            <a:r>
              <a:rPr lang="en-US" dirty="0" smtClean="0"/>
              <a:t>review</a:t>
            </a:r>
          </a:p>
          <a:p>
            <a:pPr marL="0" indent="0">
              <a:buNone/>
            </a:pPr>
            <a:r>
              <a:rPr lang="en-US" dirty="0" smtClean="0"/>
              <a:t>First Project: Make your own random LED blinker</a:t>
            </a:r>
          </a:p>
          <a:p>
            <a:pPr marL="0" indent="0">
              <a:buNone/>
            </a:pPr>
            <a:r>
              <a:rPr lang="en-US" dirty="0" smtClean="0"/>
              <a:t>Talk about grant</a:t>
            </a:r>
          </a:p>
          <a:p>
            <a:pPr marL="0" indent="0">
              <a:buNone/>
            </a:pPr>
            <a:r>
              <a:rPr lang="en-US" dirty="0" smtClean="0"/>
              <a:t>Talk about where to get supplies for Arduino</a:t>
            </a:r>
          </a:p>
          <a:p>
            <a:pPr marL="0" indent="0">
              <a:buNone/>
            </a:pPr>
            <a:r>
              <a:rPr lang="en-US" dirty="0" smtClean="0"/>
              <a:t>Second Project: PWM Example</a:t>
            </a:r>
          </a:p>
          <a:p>
            <a:pPr marL="0" indent="0">
              <a:buNone/>
            </a:pPr>
            <a:endParaRPr lang="en-US" dirty="0" smtClean="0"/>
          </a:p>
        </p:txBody>
      </p:sp>
    </p:spTree>
    <p:extLst>
      <p:ext uri="{BB962C8B-B14F-4D97-AF65-F5344CB8AC3E}">
        <p14:creationId xmlns:p14="http://schemas.microsoft.com/office/powerpoint/2010/main" val="422007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Contd.</a:t>
            </a:r>
            <a:endParaRPr lang="en-US" dirty="0"/>
          </a:p>
        </p:txBody>
      </p:sp>
      <p:sp>
        <p:nvSpPr>
          <p:cNvPr id="4" name="Content Placeholder 2"/>
          <p:cNvSpPr>
            <a:spLocks noGrp="1"/>
          </p:cNvSpPr>
          <p:nvPr>
            <p:ph idx="1"/>
          </p:nvPr>
        </p:nvSpPr>
        <p:spPr/>
        <p:txBody>
          <a:bodyPr/>
          <a:lstStyle/>
          <a:p>
            <a:r>
              <a:rPr lang="en-US" dirty="0"/>
              <a:t>In C++, you can develop new data types that contain functional descriptions (member functions) as well as data representations. These new data types are called </a:t>
            </a:r>
            <a:r>
              <a:rPr lang="en-US" i="1" dirty="0" smtClean="0"/>
              <a:t>classes</a:t>
            </a:r>
            <a:r>
              <a:rPr lang="en-US" dirty="0"/>
              <a:t> </a:t>
            </a:r>
            <a:endParaRPr lang="en-US" dirty="0" smtClean="0"/>
          </a:p>
          <a:p>
            <a:r>
              <a:rPr lang="en-US" dirty="0"/>
              <a:t>You can define a series of functions with different argument types that all use the same function name. This is called </a:t>
            </a:r>
            <a:r>
              <a:rPr lang="en-US" i="1" dirty="0"/>
              <a:t>function </a:t>
            </a:r>
            <a:r>
              <a:rPr lang="en-US" i="1" dirty="0" smtClean="0"/>
              <a:t>overloading</a:t>
            </a:r>
            <a:endParaRPr lang="en-US" dirty="0" smtClean="0"/>
          </a:p>
          <a:p>
            <a:r>
              <a:rPr lang="en-US" dirty="0" smtClean="0"/>
              <a:t>You can redefine the meaning of the basic language operators so that they can perform operations on user-defined classes (new data types), in addition to operations on system-defined data types, such as int, char, and float</a:t>
            </a:r>
            <a:endParaRPr lang="en-US" dirty="0"/>
          </a:p>
        </p:txBody>
      </p:sp>
    </p:spTree>
    <p:extLst>
      <p:ext uri="{BB962C8B-B14F-4D97-AF65-F5344CB8AC3E}">
        <p14:creationId xmlns:p14="http://schemas.microsoft.com/office/powerpoint/2010/main" val="54927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Contd.</a:t>
            </a:r>
            <a:endParaRPr lang="en-US" dirty="0"/>
          </a:p>
        </p:txBody>
      </p:sp>
      <p:sp>
        <p:nvSpPr>
          <p:cNvPr id="3" name="Content Placeholder 2"/>
          <p:cNvSpPr>
            <a:spLocks noGrp="1"/>
          </p:cNvSpPr>
          <p:nvPr>
            <p:ph idx="1"/>
          </p:nvPr>
        </p:nvSpPr>
        <p:spPr/>
        <p:txBody>
          <a:bodyPr/>
          <a:lstStyle/>
          <a:p>
            <a:r>
              <a:rPr lang="en-US" dirty="0"/>
              <a:t>C++ retains the fast execution speed of C while also providing much needed improvements to the language’s structure</a:t>
            </a:r>
          </a:p>
          <a:p>
            <a:r>
              <a:rPr lang="en-US" dirty="0"/>
              <a:t>C++ allows for programmers to get access to low level hardware control including registers, ports, and flag masks</a:t>
            </a:r>
          </a:p>
          <a:p>
            <a:endParaRPr lang="en-US" dirty="0"/>
          </a:p>
        </p:txBody>
      </p:sp>
    </p:spTree>
    <p:extLst>
      <p:ext uri="{BB962C8B-B14F-4D97-AF65-F5344CB8AC3E}">
        <p14:creationId xmlns:p14="http://schemas.microsoft.com/office/powerpoint/2010/main" val="3423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Info Bibliography</a:t>
            </a:r>
            <a:endParaRPr lang="en-US" b="1" dirty="0"/>
          </a:p>
        </p:txBody>
      </p:sp>
      <p:sp>
        <p:nvSpPr>
          <p:cNvPr id="3" name="Content Placeholder 2"/>
          <p:cNvSpPr>
            <a:spLocks noGrp="1"/>
          </p:cNvSpPr>
          <p:nvPr>
            <p:ph idx="1"/>
          </p:nvPr>
        </p:nvSpPr>
        <p:spPr/>
        <p:txBody>
          <a:bodyPr>
            <a:normAutofit fontScale="40000" lnSpcReduction="20000"/>
          </a:bodyPr>
          <a:lstStyle/>
          <a:p>
            <a:pPr marL="0" indent="0" algn="ctr">
              <a:lnSpc>
                <a:spcPct val="200000"/>
              </a:lnSpc>
              <a:buNone/>
            </a:pPr>
            <a:r>
              <a:rPr lang="en-US" dirty="0">
                <a:ea typeface="Calibri" panose="020F0502020204030204" pitchFamily="34" charset="0"/>
                <a:cs typeface="Times New Roman" panose="02020603050405020304" pitchFamily="18" charset="0"/>
              </a:rPr>
              <a:t>Works Cited</a:t>
            </a:r>
          </a:p>
          <a:p>
            <a:pPr marL="0" marR="0" indent="0">
              <a:lnSpc>
                <a:spcPct val="200000"/>
              </a:lnSpc>
              <a:spcBef>
                <a:spcPts val="0"/>
              </a:spcBef>
              <a:spcAft>
                <a:spcPts val="0"/>
              </a:spcAft>
              <a:buNone/>
            </a:pPr>
            <a:r>
              <a:rPr lang="en-US" dirty="0">
                <a:ea typeface="Calibri" panose="020F0502020204030204" pitchFamily="34" charset="0"/>
                <a:cs typeface="Times New Roman" panose="02020603050405020304" pitchFamily="18" charset="0"/>
              </a:rPr>
              <a:t> </a:t>
            </a:r>
            <a:r>
              <a:rPr lang="en-US" i="1" dirty="0" err="1">
                <a:ea typeface="Calibri" panose="020F0502020204030204" pitchFamily="34" charset="0"/>
                <a:cs typeface="Times New Roman" panose="02020603050405020304" pitchFamily="18" charset="0"/>
              </a:rPr>
              <a:t>Cplusplus</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Web. 14 Oct. 2013. &lt;http://www.cplusplus.com/doc/tutorial/program_structure/&gt;.</a:t>
            </a:r>
          </a:p>
          <a:p>
            <a:pPr marL="0" marR="0" indent="0">
              <a:lnSpc>
                <a:spcPct val="200000"/>
              </a:lnSpc>
              <a:spcBef>
                <a:spcPts val="0"/>
              </a:spcBef>
              <a:spcAft>
                <a:spcPts val="0"/>
              </a:spcAft>
              <a:buNone/>
            </a:pPr>
            <a:r>
              <a:rPr lang="en-US" dirty="0">
                <a:ea typeface="Calibri" panose="020F0502020204030204" pitchFamily="34" charset="0"/>
                <a:cs typeface="Times New Roman" panose="02020603050405020304" pitchFamily="18" charset="0"/>
              </a:rPr>
              <a:t> </a:t>
            </a:r>
            <a:r>
              <a:rPr lang="en-US" i="1" dirty="0" err="1">
                <a:ea typeface="Calibri" panose="020F0502020204030204" pitchFamily="34" charset="0"/>
                <a:cs typeface="Times New Roman" panose="02020603050405020304" pitchFamily="18" charset="0"/>
              </a:rPr>
              <a:t>Hivelogic</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Web. 14 Oct. 2013. &lt;http://hivelogic.com/articles/top-10-programming-fonts&gt;.</a:t>
            </a:r>
          </a:p>
          <a:p>
            <a:pPr marL="0" marR="0" indent="0">
              <a:lnSpc>
                <a:spcPct val="200000"/>
              </a:lnSpc>
              <a:spcBef>
                <a:spcPts val="0"/>
              </a:spcBef>
              <a:spcAft>
                <a:spcPts val="0"/>
              </a:spcAft>
              <a:buNone/>
            </a:pP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IBM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Web. 14 Oct. 2013. &lt;http://publib.boulder.ibm.com/iseries/v5r1/ic2924/books/c092712220.htm&gt;.</a:t>
            </a:r>
          </a:p>
          <a:p>
            <a:pPr marL="0" marR="0" indent="0">
              <a:lnSpc>
                <a:spcPct val="200000"/>
              </a:lnSpc>
              <a:spcBef>
                <a:spcPts val="0"/>
              </a:spcBef>
              <a:spcAft>
                <a:spcPts val="0"/>
              </a:spcAft>
              <a:buNone/>
            </a:pPr>
            <a:r>
              <a:rPr lang="en-US" dirty="0">
                <a:ea typeface="Calibri" panose="020F0502020204030204" pitchFamily="34" charset="0"/>
                <a:cs typeface="Times New Roman" panose="02020603050405020304" pitchFamily="18" charset="0"/>
              </a:rPr>
              <a:t> </a:t>
            </a:r>
            <a:r>
              <a:rPr lang="en-US" i="1" dirty="0" err="1">
                <a:ea typeface="Calibri" panose="020F0502020204030204" pitchFamily="34" charset="0"/>
                <a:cs typeface="Times New Roman" panose="02020603050405020304" pitchFamily="18" charset="0"/>
              </a:rPr>
              <a:t>Safaribooksonline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Web. 14 Oct. 2013. &lt;http://my.safaribooksonline.com/book/programming/cplusplus/0130857297/object-oriented-approach-what-s-so-good-about-it/ch01lev1sec6&gt;.</a:t>
            </a:r>
          </a:p>
          <a:p>
            <a:pPr marL="0" marR="0" indent="0">
              <a:lnSpc>
                <a:spcPct val="200000"/>
              </a:lnSpc>
              <a:spcBef>
                <a:spcPts val="0"/>
              </a:spcBef>
              <a:spcAft>
                <a:spcPts val="0"/>
              </a:spcAft>
              <a:buNone/>
            </a:pPr>
            <a:r>
              <a:rPr lang="en-US" dirty="0">
                <a:ea typeface="Calibri" panose="020F0502020204030204" pitchFamily="34" charset="0"/>
                <a:cs typeface="Times New Roman" panose="02020603050405020304" pitchFamily="18" charset="0"/>
              </a:rPr>
              <a:t> </a:t>
            </a:r>
            <a:r>
              <a:rPr lang="en-US" i="1" dirty="0" err="1">
                <a:ea typeface="Calibri" panose="020F0502020204030204" pitchFamily="34" charset="0"/>
                <a:cs typeface="Times New Roman" panose="02020603050405020304" pitchFamily="18" charset="0"/>
              </a:rPr>
              <a:t>Stackexchange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Web. 14 Oct. 2013. &lt;http://programmers.stackexchange.com/questions/135544/why-are-several-popular-programming-languages-influenced-by-c&gt;.</a:t>
            </a:r>
          </a:p>
          <a:p>
            <a:pPr marL="0" marR="0" indent="0">
              <a:lnSpc>
                <a:spcPct val="200000"/>
              </a:lnSpc>
              <a:spcBef>
                <a:spcPts val="0"/>
              </a:spcBef>
              <a:spcAft>
                <a:spcPts val="0"/>
              </a:spcAft>
              <a:buNone/>
            </a:pPr>
            <a:r>
              <a:rPr lang="en-US" dirty="0">
                <a:ea typeface="Calibri" panose="020F0502020204030204" pitchFamily="34" charset="0"/>
                <a:cs typeface="Times New Roman" panose="02020603050405020304" pitchFamily="18" charset="0"/>
              </a:rPr>
              <a:t> </a:t>
            </a:r>
            <a:r>
              <a:rPr lang="en-US" i="1" dirty="0" err="1">
                <a:ea typeface="Calibri" panose="020F0502020204030204" pitchFamily="34" charset="0"/>
                <a:cs typeface="Times New Roman" panose="02020603050405020304" pitchFamily="18" charset="0"/>
              </a:rPr>
              <a:t>Stackoverflow</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Web. 14 Oct. 2013. &lt;http://stackoverflow.com/questions/423335/what-can-c-do-that-is-too-hard-or-messy-in-any-other-language&gt;.</a:t>
            </a:r>
          </a:p>
          <a:p>
            <a:pPr marL="0" marR="0" indent="0">
              <a:lnSpc>
                <a:spcPct val="200000"/>
              </a:lnSpc>
              <a:spcBef>
                <a:spcPts val="0"/>
              </a:spcBef>
              <a:spcAft>
                <a:spcPts val="0"/>
              </a:spcAft>
              <a:buNone/>
            </a:pPr>
            <a:r>
              <a:rPr lang="en-US" i="1" dirty="0">
                <a:ea typeface="Calibri" panose="020F0502020204030204" pitchFamily="34" charset="0"/>
                <a:cs typeface="Times New Roman" panose="02020603050405020304" pitchFamily="18" charset="0"/>
              </a:rPr>
              <a:t>Wikipedia</a:t>
            </a: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Wikipedia</a:t>
            </a:r>
            <a:r>
              <a:rPr lang="en-US" dirty="0">
                <a:ea typeface="Calibri" panose="020F0502020204030204" pitchFamily="34" charset="0"/>
                <a:cs typeface="Times New Roman" panose="02020603050405020304" pitchFamily="18" charset="0"/>
              </a:rPr>
              <a:t>. Web. 14 Oct. 2013. &lt;http://en.wikipedia.org/wiki/C_Sharp_(programming_language)&gt;.</a:t>
            </a:r>
          </a:p>
          <a:p>
            <a:pPr marL="0" marR="0" indent="0">
              <a:lnSpc>
                <a:spcPct val="200000"/>
              </a:lnSpc>
              <a:spcBef>
                <a:spcPts val="0"/>
              </a:spcBef>
              <a:spcAft>
                <a:spcPts val="0"/>
              </a:spcAft>
              <a:buNone/>
            </a:pPr>
            <a:r>
              <a:rPr lang="en-US" i="1" dirty="0">
                <a:ea typeface="Calibri" panose="020F0502020204030204" pitchFamily="34" charset="0"/>
                <a:cs typeface="Times New Roman" panose="02020603050405020304" pitchFamily="18" charset="0"/>
              </a:rPr>
              <a:t>Wikipedia</a:t>
            </a: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Wikipedia</a:t>
            </a:r>
            <a:r>
              <a:rPr lang="en-US" dirty="0">
                <a:ea typeface="Calibri" panose="020F0502020204030204" pitchFamily="34" charset="0"/>
                <a:cs typeface="Times New Roman" panose="02020603050405020304" pitchFamily="18" charset="0"/>
              </a:rPr>
              <a:t>. Web. 14 Oct. 2013. &lt;http://en.wikipedia.org/wiki/Linux&gt;.</a:t>
            </a:r>
          </a:p>
          <a:p>
            <a:pPr marL="0" marR="0" indent="0">
              <a:lnSpc>
                <a:spcPct val="200000"/>
              </a:lnSpc>
              <a:spcBef>
                <a:spcPts val="0"/>
              </a:spcBef>
              <a:spcAft>
                <a:spcPts val="0"/>
              </a:spcAft>
              <a:buNone/>
            </a:pPr>
            <a:r>
              <a:rPr lang="en-US" i="1" dirty="0">
                <a:ea typeface="Calibri" panose="020F0502020204030204" pitchFamily="34" charset="0"/>
                <a:cs typeface="Times New Roman" panose="02020603050405020304" pitchFamily="18" charset="0"/>
              </a:rPr>
              <a:t>Wikipedia</a:t>
            </a: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Wikipedia</a:t>
            </a:r>
            <a:r>
              <a:rPr lang="en-US" dirty="0">
                <a:ea typeface="Calibri" panose="020F0502020204030204" pitchFamily="34" charset="0"/>
                <a:cs typeface="Times New Roman" panose="02020603050405020304" pitchFamily="18" charset="0"/>
              </a:rPr>
              <a:t>. Web. 14 Oct. 2013. &lt;http://en.wikipedia.org/wiki/Compiler&gt;.</a:t>
            </a:r>
          </a:p>
          <a:p>
            <a:pPr marL="0" marR="0" indent="0">
              <a:lnSpc>
                <a:spcPct val="200000"/>
              </a:lnSpc>
              <a:spcBef>
                <a:spcPts val="0"/>
              </a:spcBef>
              <a:spcAft>
                <a:spcPts val="0"/>
              </a:spcAft>
              <a:buNone/>
            </a:pPr>
            <a:r>
              <a:rPr lang="en-US" i="1" dirty="0">
                <a:ea typeface="Calibri" panose="020F0502020204030204" pitchFamily="34" charset="0"/>
                <a:cs typeface="Times New Roman" panose="02020603050405020304" pitchFamily="18" charset="0"/>
              </a:rPr>
              <a:t>Wikipedia</a:t>
            </a: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Wikipedia</a:t>
            </a:r>
            <a:r>
              <a:rPr lang="en-US" dirty="0">
                <a:ea typeface="Calibri" panose="020F0502020204030204" pitchFamily="34" charset="0"/>
                <a:cs typeface="Times New Roman" panose="02020603050405020304" pitchFamily="18" charset="0"/>
              </a:rPr>
              <a:t>. Web. 14 Oct. 2013. &lt;http://en.wikipedia.org/wiki/C%2B%2B#Criticism&gt;.</a:t>
            </a:r>
          </a:p>
          <a:p>
            <a:pPr marL="0" indent="0">
              <a:buNone/>
            </a:pPr>
            <a:endParaRPr lang="en-US" dirty="0"/>
          </a:p>
        </p:txBody>
      </p:sp>
    </p:spTree>
    <p:extLst>
      <p:ext uri="{BB962C8B-B14F-4D97-AF65-F5344CB8AC3E}">
        <p14:creationId xmlns:p14="http://schemas.microsoft.com/office/powerpoint/2010/main" val="21918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Arduino Programming</a:t>
            </a:r>
            <a:endParaRPr lang="en-US" dirty="0"/>
          </a:p>
        </p:txBody>
      </p:sp>
      <p:sp>
        <p:nvSpPr>
          <p:cNvPr id="6" name="Content Placeholder 5"/>
          <p:cNvSpPr>
            <a:spLocks noGrp="1"/>
          </p:cNvSpPr>
          <p:nvPr>
            <p:ph idx="1"/>
          </p:nvPr>
        </p:nvSpPr>
        <p:spPr/>
        <p:txBody>
          <a:bodyPr/>
          <a:lstStyle/>
          <a:p>
            <a:r>
              <a:rPr lang="en-US" dirty="0" smtClean="0"/>
              <a:t>8 Bit Atmel AVR boards (not Due/Yun) run machine code: 101001000010100010001001000010010010</a:t>
            </a:r>
          </a:p>
          <a:p>
            <a:r>
              <a:rPr lang="en-US" dirty="0" smtClean="0"/>
              <a:t>Arduino programs are written in  either C or C++ depending on whether you use C++ features</a:t>
            </a:r>
          </a:p>
          <a:p>
            <a:r>
              <a:rPr lang="en-US" dirty="0" smtClean="0"/>
              <a:t>Arduino programs have a 32Kb limit on Arduino UNO and 200Kb limit on Arduino Mega 2560</a:t>
            </a:r>
            <a:endParaRPr lang="en-US" dirty="0"/>
          </a:p>
        </p:txBody>
      </p:sp>
    </p:spTree>
    <p:extLst>
      <p:ext uri="{BB962C8B-B14F-4D97-AF65-F5344CB8AC3E}">
        <p14:creationId xmlns:p14="http://schemas.microsoft.com/office/powerpoint/2010/main" val="132127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Required Code</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latin typeface="Consolas" panose="020B0609020204030204" pitchFamily="49" charset="0"/>
                <a:cs typeface="Consolas" panose="020B0609020204030204" pitchFamily="49" charset="0"/>
              </a:rPr>
              <a:t>void setup() </a:t>
            </a:r>
          </a:p>
          <a:p>
            <a:pPr marL="0" indent="0">
              <a:buNone/>
            </a:pP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void loop() </a:t>
            </a:r>
          </a:p>
          <a:p>
            <a:pPr marL="0" indent="0">
              <a:buNone/>
            </a:pPr>
            <a:r>
              <a:rPr lang="en-US" dirty="0">
                <a:latin typeface="Consolas" panose="020B0609020204030204" pitchFamily="49" charset="0"/>
                <a:cs typeface="Consolas" panose="020B0609020204030204" pitchFamily="49" charset="0"/>
              </a:rPr>
              <a:t>  {</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a:t>
            </a:r>
          </a:p>
        </p:txBody>
      </p:sp>
      <p:sp>
        <p:nvSpPr>
          <p:cNvPr id="5" name="Content Placeholder 4"/>
          <p:cNvSpPr>
            <a:spLocks noGrp="1"/>
          </p:cNvSpPr>
          <p:nvPr>
            <p:ph sz="half" idx="2"/>
          </p:nvPr>
        </p:nvSpPr>
        <p:spPr/>
        <p:txBody>
          <a:bodyPr>
            <a:normAutofit lnSpcReduction="10000"/>
          </a:bodyPr>
          <a:lstStyle/>
          <a:p>
            <a:r>
              <a:rPr lang="en-US" dirty="0" smtClean="0"/>
              <a:t>Setup – Used to tell what pins are used for what purpose. Options are INPUT or OUTPUT</a:t>
            </a:r>
          </a:p>
          <a:p>
            <a:r>
              <a:rPr lang="en-US" dirty="0" smtClean="0"/>
              <a:t>Loop – All Arduino programs repeat infinitely on some level. You can put code in loop or call a function defined elsewhere.</a:t>
            </a:r>
            <a:endParaRPr lang="en-US" dirty="0"/>
          </a:p>
        </p:txBody>
      </p:sp>
    </p:spTree>
    <p:extLst>
      <p:ext uri="{BB962C8B-B14F-4D97-AF65-F5344CB8AC3E}">
        <p14:creationId xmlns:p14="http://schemas.microsoft.com/office/powerpoint/2010/main" val="103634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Comments</a:t>
            </a:r>
            <a:endParaRPr lang="en-US" dirty="0"/>
          </a:p>
        </p:txBody>
      </p:sp>
      <p:sp>
        <p:nvSpPr>
          <p:cNvPr id="5" name="Text Placeholder 4"/>
          <p:cNvSpPr>
            <a:spLocks noGrp="1"/>
          </p:cNvSpPr>
          <p:nvPr>
            <p:ph type="body" idx="1"/>
          </p:nvPr>
        </p:nvSpPr>
        <p:spPr/>
        <p:txBody>
          <a:bodyPr/>
          <a:lstStyle/>
          <a:p>
            <a:r>
              <a:rPr lang="en-US" dirty="0" smtClean="0"/>
              <a:t>TYpe</a:t>
            </a:r>
            <a:endParaRPr lang="en-US" dirty="0"/>
          </a:p>
        </p:txBody>
      </p:sp>
      <p:sp>
        <p:nvSpPr>
          <p:cNvPr id="6" name="Content Placeholder 5"/>
          <p:cNvSpPr>
            <a:spLocks noGrp="1"/>
          </p:cNvSpPr>
          <p:nvPr>
            <p:ph sz="half" idx="2"/>
          </p:nvPr>
        </p:nvSpPr>
        <p:spPr/>
        <p:txBody>
          <a:bodyPr/>
          <a:lstStyle/>
          <a:p>
            <a:r>
              <a:rPr lang="en-US" dirty="0" smtClean="0"/>
              <a:t>Single line – Makes that one line invisible to compiler</a:t>
            </a:r>
          </a:p>
          <a:p>
            <a:r>
              <a:rPr lang="en-US" dirty="0" smtClean="0"/>
              <a:t>Multiple Line – Makes those group of lines invisible to compiler</a:t>
            </a:r>
            <a:endParaRPr lang="en-US" dirty="0"/>
          </a:p>
        </p:txBody>
      </p:sp>
      <p:sp>
        <p:nvSpPr>
          <p:cNvPr id="7" name="Text Placeholder 6"/>
          <p:cNvSpPr>
            <a:spLocks noGrp="1"/>
          </p:cNvSpPr>
          <p:nvPr>
            <p:ph type="body" sz="quarter" idx="3"/>
          </p:nvPr>
        </p:nvSpPr>
        <p:spPr/>
        <p:txBody>
          <a:bodyPr/>
          <a:lstStyle/>
          <a:p>
            <a:r>
              <a:rPr lang="en-US" dirty="0" smtClean="0"/>
              <a:t>Implementation</a:t>
            </a:r>
            <a:endParaRPr lang="en-US" dirty="0"/>
          </a:p>
        </p:txBody>
      </p:sp>
      <p:sp>
        <p:nvSpPr>
          <p:cNvPr id="8" name="Content Placeholder 7"/>
          <p:cNvSpPr>
            <a:spLocks noGrp="1"/>
          </p:cNvSpPr>
          <p:nvPr>
            <p:ph sz="quarter" idx="4"/>
          </p:nvPr>
        </p:nvSpPr>
        <p:spPr/>
        <p:txBody>
          <a:bodyPr/>
          <a:lstStyle/>
          <a:p>
            <a:r>
              <a:rPr lang="en-US" dirty="0" smtClean="0">
                <a:latin typeface="Consolas" panose="020B0609020204030204" pitchFamily="49" charset="0"/>
                <a:cs typeface="Consolas" panose="020B0609020204030204" pitchFamily="49" charset="0"/>
              </a:rPr>
              <a:t>// Put comments after here</a:t>
            </a:r>
          </a:p>
          <a:p>
            <a:endParaRPr lang="en-US" dirty="0">
              <a:latin typeface="Consolas" panose="020B0609020204030204" pitchFamily="49" charset="0"/>
              <a:cs typeface="Consolas" panose="020B0609020204030204" pitchFamily="49" charset="0"/>
            </a:endParaRPr>
          </a:p>
          <a:p>
            <a:pPr marL="0" indent="0">
              <a:buNone/>
            </a:pPr>
            <a:r>
              <a:rPr lang="en-US" dirty="0" smtClean="0">
                <a:latin typeface="Consolas" panose="020B0609020204030204" pitchFamily="49" charset="0"/>
                <a:cs typeface="Consolas" panose="020B0609020204030204" pitchFamily="49" charset="0"/>
              </a:rPr>
              <a:t>/* </a:t>
            </a:r>
          </a:p>
          <a:p>
            <a:pPr marL="0" indent="0">
              <a:buNone/>
            </a:pPr>
            <a:r>
              <a:rPr lang="en-US" dirty="0" smtClean="0">
                <a:latin typeface="Consolas" panose="020B0609020204030204" pitchFamily="49" charset="0"/>
                <a:cs typeface="Consolas" panose="020B0609020204030204" pitchFamily="49" charset="0"/>
              </a:rPr>
              <a:t>Put comments here</a:t>
            </a:r>
          </a:p>
          <a:p>
            <a:pPr marL="0" indent="0">
              <a:buNone/>
            </a:pPr>
            <a:r>
              <a:rPr lang="en-US" dirty="0" smtClean="0">
                <a:latin typeface="Consolas" panose="020B0609020204030204" pitchFamily="49" charset="0"/>
                <a:cs typeface="Consolas" panose="020B0609020204030204" pitchFamily="49" charset="0"/>
              </a:rPr>
              <a:t>Put comments here</a:t>
            </a:r>
          </a:p>
          <a:p>
            <a:pPr marL="0" indent="0">
              <a:buNone/>
            </a:pPr>
            <a:r>
              <a:rPr lang="en-US" dirty="0" smtClean="0">
                <a:latin typeface="Consolas" panose="020B0609020204030204" pitchFamily="49" charset="0"/>
                <a:cs typeface="Consolas" panose="020B0609020204030204" pitchFamily="49" charset="0"/>
              </a:rPr>
              <a:t>*/</a:t>
            </a:r>
          </a:p>
          <a:p>
            <a:pPr marL="0" indent="0">
              <a:buNone/>
            </a:pPr>
            <a:endParaRPr lang="en-US"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5579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Variables </a:t>
            </a:r>
            <a:endParaRPr lang="en-US" dirty="0"/>
          </a:p>
        </p:txBody>
      </p:sp>
      <p:sp>
        <p:nvSpPr>
          <p:cNvPr id="5" name="Text Placeholder 4"/>
          <p:cNvSpPr>
            <a:spLocks noGrp="1"/>
          </p:cNvSpPr>
          <p:nvPr>
            <p:ph type="body" idx="1"/>
          </p:nvPr>
        </p:nvSpPr>
        <p:spPr/>
        <p:txBody>
          <a:bodyPr/>
          <a:lstStyle/>
          <a:p>
            <a:r>
              <a:rPr lang="en-US" dirty="0" smtClean="0"/>
              <a:t>Type</a:t>
            </a:r>
            <a:endParaRPr lang="en-US" dirty="0"/>
          </a:p>
        </p:txBody>
      </p:sp>
      <p:sp>
        <p:nvSpPr>
          <p:cNvPr id="3" name="Content Placeholder 2"/>
          <p:cNvSpPr>
            <a:spLocks noGrp="1"/>
          </p:cNvSpPr>
          <p:nvPr>
            <p:ph sz="half" idx="2"/>
          </p:nvPr>
        </p:nvSpPr>
        <p:spPr/>
        <p:txBody>
          <a:bodyPr/>
          <a:lstStyle/>
          <a:p>
            <a:r>
              <a:rPr lang="en-US" sz="2400" dirty="0" smtClean="0"/>
              <a:t>Int – The set of integers. Fastest to compute</a:t>
            </a:r>
          </a:p>
          <a:p>
            <a:r>
              <a:rPr lang="en-US" sz="2400" dirty="0" smtClean="0"/>
              <a:t>Float – The set of real numbers. Slow to compute.</a:t>
            </a:r>
          </a:p>
          <a:p>
            <a:r>
              <a:rPr lang="en-US" sz="2400" dirty="0" smtClean="0"/>
              <a:t>String – A series of characters</a:t>
            </a:r>
          </a:p>
          <a:p>
            <a:r>
              <a:rPr lang="en-US" sz="2400" dirty="0" smtClean="0"/>
              <a:t>Boolean – Holds one of two values: true or false. </a:t>
            </a:r>
            <a:r>
              <a:rPr lang="en-US" sz="2400" dirty="0" smtClean="0">
                <a:solidFill>
                  <a:srgbClr val="FF0000"/>
                </a:solidFill>
              </a:rPr>
              <a:t>*Note: true is synonymous with 1 and false with 0 in Boolean programming</a:t>
            </a:r>
            <a:endParaRPr lang="en-US" sz="2400" dirty="0">
              <a:solidFill>
                <a:srgbClr val="FF0000"/>
              </a:solidFill>
            </a:endParaRPr>
          </a:p>
        </p:txBody>
      </p:sp>
      <p:sp>
        <p:nvSpPr>
          <p:cNvPr id="6" name="Text Placeholder 5"/>
          <p:cNvSpPr>
            <a:spLocks noGrp="1"/>
          </p:cNvSpPr>
          <p:nvPr>
            <p:ph type="body" sz="quarter" idx="3"/>
          </p:nvPr>
        </p:nvSpPr>
        <p:spPr/>
        <p:txBody>
          <a:bodyPr/>
          <a:lstStyle/>
          <a:p>
            <a:r>
              <a:rPr lang="en-US" dirty="0" smtClean="0"/>
              <a:t>Implementation</a:t>
            </a:r>
            <a:endParaRPr lang="en-US" dirty="0"/>
          </a:p>
        </p:txBody>
      </p:sp>
      <p:sp>
        <p:nvSpPr>
          <p:cNvPr id="7" name="Content Placeholder 6"/>
          <p:cNvSpPr>
            <a:spLocks noGrp="1"/>
          </p:cNvSpPr>
          <p:nvPr>
            <p:ph sz="quarter" idx="4"/>
          </p:nvPr>
        </p:nvSpPr>
        <p:spPr/>
        <p:txBody>
          <a:bodyPr/>
          <a:lstStyle/>
          <a:p>
            <a:r>
              <a:rPr lang="en-US" dirty="0" smtClean="0">
                <a:latin typeface="Consolas" panose="020B0609020204030204" pitchFamily="49" charset="0"/>
                <a:cs typeface="Consolas" panose="020B0609020204030204" pitchFamily="49" charset="0"/>
              </a:rPr>
              <a:t>Int myInt = 8;</a:t>
            </a:r>
          </a:p>
          <a:p>
            <a:r>
              <a:rPr lang="en-US" dirty="0" smtClean="0">
                <a:latin typeface="Consolas" panose="020B0609020204030204" pitchFamily="49" charset="0"/>
                <a:cs typeface="Consolas" panose="020B0609020204030204" pitchFamily="49" charset="0"/>
              </a:rPr>
              <a:t>Float myFloat = 2.198752;</a:t>
            </a:r>
          </a:p>
          <a:p>
            <a:r>
              <a:rPr lang="en-US" dirty="0" smtClean="0">
                <a:latin typeface="Consolas" panose="020B0609020204030204" pitchFamily="49" charset="0"/>
                <a:cs typeface="Consolas" panose="020B0609020204030204" pitchFamily="49" charset="0"/>
              </a:rPr>
              <a:t>String myString = “Hello”;</a:t>
            </a:r>
          </a:p>
          <a:p>
            <a:r>
              <a:rPr lang="en-US" dirty="0" smtClean="0">
                <a:latin typeface="Consolas" panose="020B0609020204030204" pitchFamily="49" charset="0"/>
                <a:cs typeface="Consolas" panose="020B0609020204030204" pitchFamily="49" charset="0"/>
              </a:rPr>
              <a:t>Boolean on = true;</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3950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Channel Control</a:t>
            </a:r>
            <a:endParaRPr lang="en-US" dirty="0"/>
          </a:p>
        </p:txBody>
      </p:sp>
      <p:sp>
        <p:nvSpPr>
          <p:cNvPr id="3" name="Text Placeholder 2"/>
          <p:cNvSpPr>
            <a:spLocks noGrp="1"/>
          </p:cNvSpPr>
          <p:nvPr>
            <p:ph type="body" idx="1"/>
          </p:nvPr>
        </p:nvSpPr>
        <p:spPr/>
        <p:txBody>
          <a:bodyPr/>
          <a:lstStyle/>
          <a:p>
            <a:r>
              <a:rPr lang="en-US" dirty="0" smtClean="0"/>
              <a:t>Functions</a:t>
            </a:r>
            <a:endParaRPr lang="en-US" dirty="0"/>
          </a:p>
        </p:txBody>
      </p:sp>
      <p:sp>
        <p:nvSpPr>
          <p:cNvPr id="4" name="Content Placeholder 3"/>
          <p:cNvSpPr>
            <a:spLocks noGrp="1"/>
          </p:cNvSpPr>
          <p:nvPr>
            <p:ph sz="half" idx="2"/>
          </p:nvPr>
        </p:nvSpPr>
        <p:spPr/>
        <p:txBody>
          <a:bodyPr/>
          <a:lstStyle/>
          <a:p>
            <a:r>
              <a:rPr lang="en-US" sz="2400" dirty="0" smtClean="0"/>
              <a:t>digitalWrite</a:t>
            </a:r>
            <a:r>
              <a:rPr lang="en-US" sz="2400" dirty="0"/>
              <a:t> </a:t>
            </a:r>
            <a:r>
              <a:rPr lang="en-US" sz="2400" dirty="0" smtClean="0"/>
              <a:t>– Controls a pin with a digital signal. Parameters are channel number and state</a:t>
            </a:r>
          </a:p>
          <a:p>
            <a:r>
              <a:rPr lang="en-US" sz="2400" dirty="0" smtClean="0"/>
              <a:t>analogWrite – Controls a pin with a simulated analog signal. Parameters are channel number and duty cycle between 0 (always off) to 255 (always on)</a:t>
            </a:r>
            <a:endParaRPr lang="en-US" sz="2400" dirty="0"/>
          </a:p>
        </p:txBody>
      </p:sp>
      <p:sp>
        <p:nvSpPr>
          <p:cNvPr id="5" name="Text Placeholder 4"/>
          <p:cNvSpPr>
            <a:spLocks noGrp="1"/>
          </p:cNvSpPr>
          <p:nvPr>
            <p:ph type="body" sz="quarter" idx="3"/>
          </p:nvPr>
        </p:nvSpPr>
        <p:spPr/>
        <p:txBody>
          <a:bodyPr/>
          <a:lstStyle/>
          <a:p>
            <a:r>
              <a:rPr lang="en-US" dirty="0" smtClean="0"/>
              <a:t>Implementation</a:t>
            </a:r>
            <a:endParaRPr lang="en-US" dirty="0"/>
          </a:p>
        </p:txBody>
      </p:sp>
      <p:sp>
        <p:nvSpPr>
          <p:cNvPr id="6" name="Content Placeholder 5"/>
          <p:cNvSpPr>
            <a:spLocks noGrp="1"/>
          </p:cNvSpPr>
          <p:nvPr>
            <p:ph sz="quarter" idx="4"/>
          </p:nvPr>
        </p:nvSpPr>
        <p:spPr/>
        <p:txBody>
          <a:bodyPr/>
          <a:lstStyle/>
          <a:p>
            <a:r>
              <a:rPr lang="en-US" dirty="0" smtClean="0">
                <a:latin typeface="Consolas" panose="020B0609020204030204" pitchFamily="49" charset="0"/>
                <a:cs typeface="Consolas" panose="020B0609020204030204" pitchFamily="49" charset="0"/>
              </a:rPr>
              <a:t>digitalWrite(13, HIGH);</a:t>
            </a:r>
          </a:p>
          <a:p>
            <a:r>
              <a:rPr lang="en-US" dirty="0">
                <a:latin typeface="Consolas" panose="020B0609020204030204" pitchFamily="49" charset="0"/>
                <a:cs typeface="Consolas" panose="020B0609020204030204" pitchFamily="49" charset="0"/>
              </a:rPr>
              <a:t>d</a:t>
            </a:r>
            <a:r>
              <a:rPr lang="en-US" dirty="0" smtClean="0">
                <a:latin typeface="Consolas" panose="020B0609020204030204" pitchFamily="49" charset="0"/>
                <a:cs typeface="Consolas" panose="020B0609020204030204" pitchFamily="49" charset="0"/>
              </a:rPr>
              <a:t>igitalWrite(13, LOW);</a:t>
            </a:r>
          </a:p>
          <a:p>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analogWrite(13,128);</a:t>
            </a:r>
          </a:p>
          <a:p>
            <a:pPr marL="0" indent="0">
              <a:buNone/>
            </a:pPr>
            <a:r>
              <a:rPr lang="en-US" dirty="0" smtClean="0">
                <a:latin typeface="Consolas" panose="020B0609020204030204" pitchFamily="49" charset="0"/>
                <a:cs typeface="Consolas" panose="020B0609020204030204" pitchFamily="49" charset="0"/>
              </a:rPr>
              <a:t>//appears to be 50% brightness</a:t>
            </a:r>
          </a:p>
          <a:p>
            <a:pPr marL="0" indent="0">
              <a:buNone/>
            </a:pP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678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 Code Review – Delay</a:t>
            </a:r>
            <a:endParaRPr lang="en-US" dirty="0"/>
          </a:p>
        </p:txBody>
      </p:sp>
      <p:sp>
        <p:nvSpPr>
          <p:cNvPr id="9" name="Text Placeholder 8"/>
          <p:cNvSpPr>
            <a:spLocks noGrp="1"/>
          </p:cNvSpPr>
          <p:nvPr>
            <p:ph type="body" idx="1"/>
          </p:nvPr>
        </p:nvSpPr>
        <p:spPr/>
        <p:txBody>
          <a:bodyPr/>
          <a:lstStyle/>
          <a:p>
            <a:r>
              <a:rPr lang="en-US" dirty="0" smtClean="0"/>
              <a:t>Function</a:t>
            </a:r>
            <a:endParaRPr lang="en-US" dirty="0"/>
          </a:p>
        </p:txBody>
      </p:sp>
      <p:sp>
        <p:nvSpPr>
          <p:cNvPr id="10" name="Content Placeholder 9"/>
          <p:cNvSpPr>
            <a:spLocks noGrp="1"/>
          </p:cNvSpPr>
          <p:nvPr>
            <p:ph sz="half" idx="2"/>
          </p:nvPr>
        </p:nvSpPr>
        <p:spPr/>
        <p:txBody>
          <a:bodyPr/>
          <a:lstStyle/>
          <a:p>
            <a:r>
              <a:rPr lang="en-US" dirty="0" smtClean="0"/>
              <a:t>Delay essentially pauses the program.</a:t>
            </a:r>
          </a:p>
          <a:p>
            <a:r>
              <a:rPr lang="en-US" dirty="0" smtClean="0"/>
              <a:t>Parameter is time in milliseconds</a:t>
            </a:r>
            <a:endParaRPr lang="en-US" dirty="0"/>
          </a:p>
        </p:txBody>
      </p:sp>
      <p:sp>
        <p:nvSpPr>
          <p:cNvPr id="11" name="Text Placeholder 10"/>
          <p:cNvSpPr>
            <a:spLocks noGrp="1"/>
          </p:cNvSpPr>
          <p:nvPr>
            <p:ph type="body" sz="quarter" idx="3"/>
          </p:nvPr>
        </p:nvSpPr>
        <p:spPr/>
        <p:txBody>
          <a:bodyPr/>
          <a:lstStyle/>
          <a:p>
            <a:r>
              <a:rPr lang="en-US" dirty="0" smtClean="0"/>
              <a:t>Implementation</a:t>
            </a:r>
            <a:endParaRPr lang="en-US" dirty="0"/>
          </a:p>
        </p:txBody>
      </p:sp>
      <p:sp>
        <p:nvSpPr>
          <p:cNvPr id="12" name="Content Placeholder 11"/>
          <p:cNvSpPr>
            <a:spLocks noGrp="1"/>
          </p:cNvSpPr>
          <p:nvPr>
            <p:ph sz="quarter" idx="4"/>
          </p:nvPr>
        </p:nvSpPr>
        <p:spPr/>
        <p:txBody>
          <a:bodyPr/>
          <a:lstStyle/>
          <a:p>
            <a:r>
              <a:rPr lang="en-US" dirty="0">
                <a:latin typeface="Consolas" panose="020B0609020204030204" pitchFamily="49" charset="0"/>
                <a:cs typeface="Consolas" panose="020B0609020204030204" pitchFamily="49" charset="0"/>
              </a:rPr>
              <a:t>d</a:t>
            </a:r>
            <a:r>
              <a:rPr lang="en-US" dirty="0" smtClean="0">
                <a:latin typeface="Consolas" panose="020B0609020204030204" pitchFamily="49" charset="0"/>
                <a:cs typeface="Consolas" panose="020B0609020204030204" pitchFamily="49" charset="0"/>
              </a:rPr>
              <a:t>elay(1000);</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2730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Functions</a:t>
            </a:r>
            <a:endParaRPr lang="en-US" dirty="0"/>
          </a:p>
        </p:txBody>
      </p:sp>
      <p:sp>
        <p:nvSpPr>
          <p:cNvPr id="9" name="Text Placeholder 8"/>
          <p:cNvSpPr>
            <a:spLocks noGrp="1"/>
          </p:cNvSpPr>
          <p:nvPr>
            <p:ph type="body" idx="1"/>
          </p:nvPr>
        </p:nvSpPr>
        <p:spPr/>
        <p:txBody>
          <a:bodyPr/>
          <a:lstStyle/>
          <a:p>
            <a:r>
              <a:rPr lang="en-US" dirty="0" smtClean="0"/>
              <a:t>About Functions</a:t>
            </a:r>
            <a:endParaRPr lang="en-US" dirty="0"/>
          </a:p>
        </p:txBody>
      </p:sp>
      <p:sp>
        <p:nvSpPr>
          <p:cNvPr id="7" name="Content Placeholder 6"/>
          <p:cNvSpPr>
            <a:spLocks noGrp="1"/>
          </p:cNvSpPr>
          <p:nvPr>
            <p:ph sz="half" idx="2"/>
          </p:nvPr>
        </p:nvSpPr>
        <p:spPr/>
        <p:txBody>
          <a:bodyPr>
            <a:normAutofit fontScale="85000" lnSpcReduction="20000"/>
          </a:bodyPr>
          <a:lstStyle/>
          <a:p>
            <a:r>
              <a:rPr lang="en-US" dirty="0" smtClean="0"/>
              <a:t>Functions are sections of code that are defined by a name and input parameters</a:t>
            </a:r>
          </a:p>
          <a:p>
            <a:r>
              <a:rPr lang="en-US" dirty="0" smtClean="0"/>
              <a:t>They can be called from other sections of code as many times as needed</a:t>
            </a:r>
          </a:p>
          <a:p>
            <a:r>
              <a:rPr lang="en-US" dirty="0" smtClean="0"/>
              <a:t>They can return a value that was calculated from input parameters</a:t>
            </a:r>
          </a:p>
          <a:p>
            <a:r>
              <a:rPr lang="en-US" dirty="0" smtClean="0"/>
              <a:t>They must be defined before they are used</a:t>
            </a:r>
          </a:p>
        </p:txBody>
      </p:sp>
      <p:sp>
        <p:nvSpPr>
          <p:cNvPr id="10" name="Text Placeholder 9"/>
          <p:cNvSpPr>
            <a:spLocks noGrp="1"/>
          </p:cNvSpPr>
          <p:nvPr>
            <p:ph type="body" sz="quarter" idx="3"/>
          </p:nvPr>
        </p:nvSpPr>
        <p:spPr/>
        <p:txBody>
          <a:bodyPr/>
          <a:lstStyle/>
          <a:p>
            <a:r>
              <a:rPr lang="en-US" dirty="0" smtClean="0"/>
              <a:t>Implementation</a:t>
            </a:r>
            <a:endParaRPr lang="en-US" dirty="0"/>
          </a:p>
        </p:txBody>
      </p:sp>
      <p:sp>
        <p:nvSpPr>
          <p:cNvPr id="11" name="Content Placeholder 10"/>
          <p:cNvSpPr>
            <a:spLocks noGrp="1"/>
          </p:cNvSpPr>
          <p:nvPr>
            <p:ph sz="quarter" idx="4"/>
          </p:nvPr>
        </p:nvSpPr>
        <p:spPr/>
        <p:txBody>
          <a:bodyPr/>
          <a:lstStyle/>
          <a:p>
            <a:pPr marL="0" indent="0">
              <a:buNone/>
            </a:pPr>
            <a:r>
              <a:rPr lang="en-US" sz="2400" dirty="0">
                <a:latin typeface="Consolas" panose="020B0609020204030204" pitchFamily="49" charset="0"/>
                <a:cs typeface="Consolas" panose="020B0609020204030204" pitchFamily="49" charset="0"/>
              </a:rPr>
              <a:t>int </a:t>
            </a:r>
            <a:r>
              <a:rPr lang="en-US" sz="2400" dirty="0" err="1">
                <a:latin typeface="Consolas" panose="020B0609020204030204" pitchFamily="49" charset="0"/>
                <a:cs typeface="Consolas" panose="020B0609020204030204" pitchFamily="49" charset="0"/>
              </a:rPr>
              <a:t>myMultiplyFunction</a:t>
            </a:r>
            <a:r>
              <a:rPr lang="en-US" sz="2400" dirty="0">
                <a:latin typeface="Consolas" panose="020B0609020204030204" pitchFamily="49" charset="0"/>
                <a:cs typeface="Consolas" panose="020B0609020204030204" pitchFamily="49" charset="0"/>
              </a:rPr>
              <a:t>(int x, int y)</a:t>
            </a:r>
          </a:p>
          <a:p>
            <a:pPr marL="0" indent="0">
              <a:buNone/>
            </a:pPr>
            <a:r>
              <a:rPr lang="en-US" sz="2400" dirty="0">
                <a:latin typeface="Consolas" panose="020B0609020204030204" pitchFamily="49" charset="0"/>
                <a:cs typeface="Consolas" panose="020B0609020204030204" pitchFamily="49" charset="0"/>
              </a:rPr>
              <a:t> {</a:t>
            </a:r>
          </a:p>
          <a:p>
            <a:pPr marL="0" indent="0">
              <a:buNone/>
            </a:pPr>
            <a:r>
              <a:rPr lang="en-US" sz="2400" dirty="0">
                <a:latin typeface="Consolas" panose="020B0609020204030204" pitchFamily="49" charset="0"/>
                <a:cs typeface="Consolas" panose="020B0609020204030204" pitchFamily="49" charset="0"/>
              </a:rPr>
              <a:t>	int result;</a:t>
            </a:r>
          </a:p>
          <a:p>
            <a:pPr marL="0" indent="0">
              <a:buNone/>
            </a:pPr>
            <a:r>
              <a:rPr lang="en-US" sz="2400" dirty="0">
                <a:latin typeface="Consolas" panose="020B0609020204030204" pitchFamily="49" charset="0"/>
                <a:cs typeface="Consolas" panose="020B0609020204030204" pitchFamily="49" charset="0"/>
              </a:rPr>
              <a:t>	result = x * y;</a:t>
            </a:r>
          </a:p>
          <a:p>
            <a:pPr marL="0" indent="0">
              <a:buNone/>
            </a:pPr>
            <a:r>
              <a:rPr lang="en-US" sz="2400" dirty="0">
                <a:latin typeface="Consolas" panose="020B0609020204030204" pitchFamily="49" charset="0"/>
                <a:cs typeface="Consolas" panose="020B0609020204030204" pitchFamily="49" charset="0"/>
              </a:rPr>
              <a:t>	return result;</a:t>
            </a:r>
          </a:p>
          <a:p>
            <a:pPr marL="0" indent="0">
              <a:buNone/>
            </a:pPr>
            <a:r>
              <a:rPr lang="en-US" sz="2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541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74637"/>
            <a:ext cx="10363200" cy="1223963"/>
          </a:xfrm>
        </p:spPr>
        <p:txBody>
          <a:bodyPr/>
          <a:lstStyle/>
          <a:p>
            <a:r>
              <a:rPr lang="en-US" dirty="0" smtClean="0"/>
              <a:t>Arduino IDE</a:t>
            </a:r>
            <a:endParaRPr lang="en-US" dirty="0"/>
          </a:p>
        </p:txBody>
      </p:sp>
      <p:sp>
        <p:nvSpPr>
          <p:cNvPr id="3" name="Content Placeholder 2"/>
          <p:cNvSpPr>
            <a:spLocks noGrp="1"/>
          </p:cNvSpPr>
          <p:nvPr>
            <p:ph idx="1"/>
          </p:nvPr>
        </p:nvSpPr>
        <p:spPr>
          <a:xfrm>
            <a:off x="1219201" y="1701797"/>
            <a:ext cx="10363200" cy="4462272"/>
          </a:xfrm>
        </p:spPr>
        <p:txBody>
          <a:bodyPr/>
          <a:lstStyle/>
          <a:p>
            <a:r>
              <a:rPr lang="en-US" smtClean="0"/>
              <a:t>Located at: https://code.google.com/p/arduino/downloads/detail?name=arduino-1.0.5-macosx.zip&amp;can=2&amp;q=</a:t>
            </a:r>
          </a:p>
          <a:p>
            <a:r>
              <a:rPr lang="en-US" smtClean="0"/>
              <a:t>Run only, No install required</a:t>
            </a:r>
          </a:p>
          <a:p>
            <a:r>
              <a:rPr lang="en-US" smtClean="0"/>
              <a:t>Written in Java</a:t>
            </a:r>
            <a:endParaRPr lang="en-US" dirty="0"/>
          </a:p>
        </p:txBody>
      </p:sp>
    </p:spTree>
    <p:extLst>
      <p:ext uri="{BB962C8B-B14F-4D97-AF65-F5344CB8AC3E}">
        <p14:creationId xmlns:p14="http://schemas.microsoft.com/office/powerpoint/2010/main" val="69571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Arrays</a:t>
            </a:r>
            <a:endParaRPr lang="en-US" dirty="0"/>
          </a:p>
        </p:txBody>
      </p:sp>
      <p:sp>
        <p:nvSpPr>
          <p:cNvPr id="3" name="Text Placeholder 2"/>
          <p:cNvSpPr>
            <a:spLocks noGrp="1"/>
          </p:cNvSpPr>
          <p:nvPr>
            <p:ph type="body" idx="1"/>
          </p:nvPr>
        </p:nvSpPr>
        <p:spPr/>
        <p:txBody>
          <a:bodyPr/>
          <a:lstStyle/>
          <a:p>
            <a:r>
              <a:rPr lang="en-US" dirty="0" smtClean="0"/>
              <a:t>About</a:t>
            </a:r>
            <a:endParaRPr lang="en-US" dirty="0"/>
          </a:p>
        </p:txBody>
      </p:sp>
      <p:sp>
        <p:nvSpPr>
          <p:cNvPr id="4" name="Content Placeholder 3"/>
          <p:cNvSpPr>
            <a:spLocks noGrp="1"/>
          </p:cNvSpPr>
          <p:nvPr>
            <p:ph sz="half" idx="2"/>
          </p:nvPr>
        </p:nvSpPr>
        <p:spPr>
          <a:xfrm>
            <a:off x="1219199" y="2717800"/>
            <a:ext cx="3317289" cy="3454400"/>
          </a:xfrm>
        </p:spPr>
        <p:txBody>
          <a:bodyPr/>
          <a:lstStyle/>
          <a:p>
            <a:r>
              <a:rPr lang="en-US" sz="2400" dirty="0"/>
              <a:t>An array is a collection of variables that are accessed with an index </a:t>
            </a:r>
            <a:r>
              <a:rPr lang="en-US" sz="2400" dirty="0" smtClean="0"/>
              <a:t>number</a:t>
            </a:r>
          </a:p>
          <a:p>
            <a:r>
              <a:rPr lang="en-US" sz="2400" dirty="0"/>
              <a:t>Arrays are zero indexed, that is, referring to the array initialization above, the first element of the array is at index 0</a:t>
            </a:r>
          </a:p>
        </p:txBody>
      </p:sp>
      <p:sp>
        <p:nvSpPr>
          <p:cNvPr id="5" name="Text Placeholder 4"/>
          <p:cNvSpPr>
            <a:spLocks noGrp="1"/>
          </p:cNvSpPr>
          <p:nvPr>
            <p:ph type="body" sz="quarter" idx="3"/>
          </p:nvPr>
        </p:nvSpPr>
        <p:spPr/>
        <p:txBody>
          <a:bodyPr/>
          <a:lstStyle/>
          <a:p>
            <a:r>
              <a:rPr lang="en-US" dirty="0" smtClean="0"/>
              <a:t>Implementation</a:t>
            </a:r>
            <a:endParaRPr lang="en-US" dirty="0"/>
          </a:p>
        </p:txBody>
      </p:sp>
      <p:sp>
        <p:nvSpPr>
          <p:cNvPr id="6" name="Content Placeholder 5"/>
          <p:cNvSpPr>
            <a:spLocks noGrp="1"/>
          </p:cNvSpPr>
          <p:nvPr>
            <p:ph sz="quarter" idx="4"/>
          </p:nvPr>
        </p:nvSpPr>
        <p:spPr>
          <a:xfrm>
            <a:off x="4536488" y="2717800"/>
            <a:ext cx="7045913" cy="3454400"/>
          </a:xfrm>
        </p:spPr>
        <p:txBody>
          <a:bodyPr/>
          <a:lstStyle/>
          <a:p>
            <a:r>
              <a:rPr lang="en-US" sz="2000" dirty="0" smtClean="0">
                <a:latin typeface="Consolas" panose="020B0609020204030204" pitchFamily="49" charset="0"/>
                <a:cs typeface="Consolas" panose="020B0609020204030204" pitchFamily="49" charset="0"/>
              </a:rPr>
              <a:t>int myPins[] = {1, 2, 5, 6, 7, 9, 10};</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3270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Iterators</a:t>
            </a:r>
            <a:endParaRPr lang="en-US" dirty="0"/>
          </a:p>
        </p:txBody>
      </p:sp>
      <p:sp>
        <p:nvSpPr>
          <p:cNvPr id="3" name="Text Placeholder 2"/>
          <p:cNvSpPr>
            <a:spLocks noGrp="1"/>
          </p:cNvSpPr>
          <p:nvPr>
            <p:ph type="body" idx="1"/>
          </p:nvPr>
        </p:nvSpPr>
        <p:spPr/>
        <p:txBody>
          <a:bodyPr/>
          <a:lstStyle/>
          <a:p>
            <a:r>
              <a:rPr lang="en-US" dirty="0" smtClean="0"/>
              <a:t>Types</a:t>
            </a:r>
            <a:endParaRPr lang="en-US" dirty="0"/>
          </a:p>
        </p:txBody>
      </p:sp>
      <p:sp>
        <p:nvSpPr>
          <p:cNvPr id="4" name="Content Placeholder 3"/>
          <p:cNvSpPr>
            <a:spLocks noGrp="1"/>
          </p:cNvSpPr>
          <p:nvPr>
            <p:ph sz="half" idx="2"/>
          </p:nvPr>
        </p:nvSpPr>
        <p:spPr/>
        <p:txBody>
          <a:bodyPr/>
          <a:lstStyle/>
          <a:p>
            <a:r>
              <a:rPr lang="en-US" dirty="0" err="1" smtClean="0"/>
              <a:t>i</a:t>
            </a:r>
            <a:r>
              <a:rPr lang="en-US" dirty="0" smtClean="0"/>
              <a:t>++ : increase variable by 1</a:t>
            </a:r>
          </a:p>
          <a:p>
            <a:r>
              <a:rPr lang="en-US" dirty="0" err="1" smtClean="0"/>
              <a:t>i</a:t>
            </a:r>
            <a:r>
              <a:rPr lang="en-US" dirty="0" smtClean="0"/>
              <a:t>-- :decrease variable by 1</a:t>
            </a:r>
          </a:p>
          <a:p>
            <a:r>
              <a:rPr lang="en-US" dirty="0" smtClean="0"/>
              <a:t>++</a:t>
            </a:r>
            <a:r>
              <a:rPr lang="en-US" dirty="0" err="1" smtClean="0"/>
              <a:t>i</a:t>
            </a:r>
            <a:r>
              <a:rPr lang="en-US" dirty="0" smtClean="0"/>
              <a:t> :increase variable by </a:t>
            </a:r>
            <a:r>
              <a:rPr lang="en-US" dirty="0" err="1" smtClean="0"/>
              <a:t>i</a:t>
            </a:r>
            <a:endParaRPr lang="en-US" dirty="0" smtClean="0"/>
          </a:p>
          <a:p>
            <a:r>
              <a:rPr lang="en-US" dirty="0" smtClean="0"/>
              <a:t>--I : decrease variable by </a:t>
            </a:r>
            <a:r>
              <a:rPr lang="en-US" dirty="0" err="1" smtClean="0"/>
              <a:t>i</a:t>
            </a:r>
            <a:r>
              <a:rPr lang="en-US" dirty="0" smtClean="0"/>
              <a:t> </a:t>
            </a:r>
          </a:p>
        </p:txBody>
      </p:sp>
      <p:sp>
        <p:nvSpPr>
          <p:cNvPr id="5" name="Text Placeholder 4"/>
          <p:cNvSpPr>
            <a:spLocks noGrp="1"/>
          </p:cNvSpPr>
          <p:nvPr>
            <p:ph type="body" sz="quarter" idx="3"/>
          </p:nvPr>
        </p:nvSpPr>
        <p:spPr>
          <a:xfrm>
            <a:off x="6498337" y="429418"/>
            <a:ext cx="5084064" cy="1069182"/>
          </a:xfrm>
        </p:spPr>
        <p:txBody>
          <a:bodyPr/>
          <a:lstStyle/>
          <a:p>
            <a:r>
              <a:rPr lang="en-US" dirty="0" smtClean="0"/>
              <a:t>Implementation</a:t>
            </a:r>
            <a:endParaRPr lang="en-US" dirty="0"/>
          </a:p>
        </p:txBody>
      </p:sp>
      <p:sp>
        <p:nvSpPr>
          <p:cNvPr id="6" name="Content Placeholder 5"/>
          <p:cNvSpPr>
            <a:spLocks noGrp="1"/>
          </p:cNvSpPr>
          <p:nvPr>
            <p:ph sz="quarter" idx="4"/>
          </p:nvPr>
        </p:nvSpPr>
        <p:spPr>
          <a:xfrm>
            <a:off x="6502401" y="1701800"/>
            <a:ext cx="5080000" cy="4470400"/>
          </a:xfrm>
        </p:spPr>
        <p:txBody>
          <a:bodyPr/>
          <a:lstStyle/>
          <a:p>
            <a:pPr marL="0" indent="0">
              <a:buNone/>
            </a:pPr>
            <a:r>
              <a:rPr lang="en-US" dirty="0" smtClean="0">
                <a:latin typeface="Consolas" panose="020B0609020204030204" pitchFamily="49" charset="0"/>
                <a:cs typeface="Consolas" panose="020B0609020204030204" pitchFamily="49" charset="0"/>
              </a:rPr>
              <a:t>int x = 0;</a:t>
            </a:r>
          </a:p>
          <a:p>
            <a:pPr marL="0" indent="0">
              <a:buNone/>
            </a:pPr>
            <a:r>
              <a:rPr lang="en-US" dirty="0" smtClean="0">
                <a:latin typeface="Consolas" panose="020B0609020204030204" pitchFamily="49" charset="0"/>
                <a:cs typeface="Consolas" panose="020B0609020204030204" pitchFamily="49" charset="0"/>
              </a:rPr>
              <a:t>int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 2;</a:t>
            </a:r>
          </a:p>
          <a:p>
            <a:pPr marL="0" indent="0">
              <a:buNone/>
            </a:pPr>
            <a:r>
              <a:rPr lang="en-US" dirty="0" smtClean="0">
                <a:latin typeface="Consolas" panose="020B0609020204030204" pitchFamily="49" charset="0"/>
                <a:cs typeface="Consolas" panose="020B0609020204030204" pitchFamily="49" charset="0"/>
              </a:rPr>
              <a:t>x++;</a:t>
            </a:r>
          </a:p>
          <a:p>
            <a:pPr marL="0" indent="0">
              <a:buNone/>
            </a:pPr>
            <a:r>
              <a:rPr lang="en-US" dirty="0" smtClean="0">
                <a:latin typeface="Consolas" panose="020B0609020204030204" pitchFamily="49" charset="0"/>
                <a:cs typeface="Consolas" panose="020B0609020204030204" pitchFamily="49" charset="0"/>
              </a:rPr>
              <a:t>x--;</a:t>
            </a:r>
          </a:p>
          <a:p>
            <a:pPr marL="0" indent="0">
              <a:buNone/>
            </a:pPr>
            <a:r>
              <a:rPr lang="en-US" dirty="0" smtClean="0">
                <a:latin typeface="Consolas" panose="020B0609020204030204" pitchFamily="49" charset="0"/>
                <a:cs typeface="Consolas" panose="020B0609020204030204" pitchFamily="49" charset="0"/>
              </a:rPr>
              <a:t>x =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a:t>
            </a:r>
          </a:p>
          <a:p>
            <a:pPr marL="0" indent="0">
              <a:buNone/>
            </a:pPr>
            <a:r>
              <a:rPr lang="en-US" dirty="0" smtClean="0">
                <a:latin typeface="Consolas" panose="020B0609020204030204" pitchFamily="49" charset="0"/>
                <a:cs typeface="Consolas" panose="020B0609020204030204" pitchFamily="49" charset="0"/>
              </a:rPr>
              <a:t>x = --</a:t>
            </a:r>
            <a:r>
              <a:rPr lang="en-US" dirty="0" err="1" smtClean="0">
                <a:latin typeface="Consolas" panose="020B0609020204030204" pitchFamily="49" charset="0"/>
                <a:cs typeface="Consolas" panose="020B0609020204030204" pitchFamily="49" charset="0"/>
              </a:rPr>
              <a:t>i</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8322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Random</a:t>
            </a:r>
            <a:endParaRPr lang="en-US" dirty="0"/>
          </a:p>
        </p:txBody>
      </p:sp>
      <p:sp>
        <p:nvSpPr>
          <p:cNvPr id="3" name="Text Placeholder 2"/>
          <p:cNvSpPr>
            <a:spLocks noGrp="1"/>
          </p:cNvSpPr>
          <p:nvPr>
            <p:ph type="body" idx="1"/>
          </p:nvPr>
        </p:nvSpPr>
        <p:spPr/>
        <p:txBody>
          <a:bodyPr/>
          <a:lstStyle/>
          <a:p>
            <a:r>
              <a:rPr lang="en-US" dirty="0" smtClean="0"/>
              <a:t>About</a:t>
            </a:r>
            <a:endParaRPr lang="en-US" dirty="0"/>
          </a:p>
        </p:txBody>
      </p:sp>
      <p:sp>
        <p:nvSpPr>
          <p:cNvPr id="4" name="Content Placeholder 3"/>
          <p:cNvSpPr>
            <a:spLocks noGrp="1"/>
          </p:cNvSpPr>
          <p:nvPr>
            <p:ph sz="half" idx="2"/>
          </p:nvPr>
        </p:nvSpPr>
        <p:spPr/>
        <p:txBody>
          <a:bodyPr/>
          <a:lstStyle/>
          <a:p>
            <a:r>
              <a:rPr lang="en-US" dirty="0"/>
              <a:t>The random function generates pseudo-random </a:t>
            </a:r>
            <a:r>
              <a:rPr lang="en-US" dirty="0" smtClean="0"/>
              <a:t>integers</a:t>
            </a:r>
          </a:p>
          <a:p>
            <a:r>
              <a:rPr lang="en-US" dirty="0" smtClean="0"/>
              <a:t>Parameters are min and max</a:t>
            </a:r>
          </a:p>
          <a:p>
            <a:r>
              <a:rPr lang="en-US" dirty="0" smtClean="0"/>
              <a:t>Min is inclusive</a:t>
            </a:r>
          </a:p>
          <a:p>
            <a:r>
              <a:rPr lang="en-US" dirty="0" smtClean="0"/>
              <a:t>Max is exclusive</a:t>
            </a:r>
            <a:endParaRPr lang="en-US" dirty="0"/>
          </a:p>
        </p:txBody>
      </p:sp>
      <p:sp>
        <p:nvSpPr>
          <p:cNvPr id="5" name="Text Placeholder 4"/>
          <p:cNvSpPr>
            <a:spLocks noGrp="1"/>
          </p:cNvSpPr>
          <p:nvPr>
            <p:ph type="body" sz="quarter" idx="3"/>
          </p:nvPr>
        </p:nvSpPr>
        <p:spPr/>
        <p:txBody>
          <a:bodyPr/>
          <a:lstStyle/>
          <a:p>
            <a:r>
              <a:rPr lang="en-US" dirty="0" smtClean="0"/>
              <a:t>Implementation</a:t>
            </a:r>
            <a:endParaRPr lang="en-US" dirty="0"/>
          </a:p>
        </p:txBody>
      </p:sp>
      <p:sp>
        <p:nvSpPr>
          <p:cNvPr id="6" name="Content Placeholder 5"/>
          <p:cNvSpPr>
            <a:spLocks noGrp="1"/>
          </p:cNvSpPr>
          <p:nvPr>
            <p:ph sz="quarter" idx="4"/>
          </p:nvPr>
        </p:nvSpPr>
        <p:spPr/>
        <p:txBody>
          <a:bodyPr/>
          <a:lstStyle/>
          <a:p>
            <a:r>
              <a:rPr lang="en-US" sz="1800" dirty="0" err="1" smtClean="0">
                <a:latin typeface="Consolas" panose="020B0609020204030204" pitchFamily="49" charset="0"/>
                <a:cs typeface="Consolas" panose="020B0609020204030204" pitchFamily="49" charset="0"/>
              </a:rPr>
              <a:t>int</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randomNumber</a:t>
            </a:r>
            <a:r>
              <a:rPr lang="en-US" sz="1800" dirty="0" smtClean="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random(1</a:t>
            </a:r>
            <a:r>
              <a:rPr lang="en-US" sz="1800" dirty="0" smtClean="0">
                <a:latin typeface="Consolas" panose="020B0609020204030204" pitchFamily="49" charset="0"/>
                <a:cs typeface="Consolas" panose="020B0609020204030204" pitchFamily="49" charset="0"/>
              </a:rPr>
              <a:t>, 11);</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9542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Loops</a:t>
            </a:r>
            <a:endParaRPr lang="en-US" dirty="0"/>
          </a:p>
        </p:txBody>
      </p:sp>
      <p:sp>
        <p:nvSpPr>
          <p:cNvPr id="3" name="Text Placeholder 2"/>
          <p:cNvSpPr>
            <a:spLocks noGrp="1"/>
          </p:cNvSpPr>
          <p:nvPr>
            <p:ph type="body" idx="1"/>
          </p:nvPr>
        </p:nvSpPr>
        <p:spPr>
          <a:xfrm>
            <a:off x="1219200" y="1701800"/>
            <a:ext cx="5084064" cy="499862"/>
          </a:xfrm>
        </p:spPr>
        <p:txBody>
          <a:bodyPr>
            <a:normAutofit lnSpcReduction="10000"/>
          </a:bodyPr>
          <a:lstStyle/>
          <a:p>
            <a:r>
              <a:rPr lang="en-US" dirty="0" smtClean="0"/>
              <a:t>Types</a:t>
            </a:r>
            <a:endParaRPr lang="en-US" dirty="0"/>
          </a:p>
        </p:txBody>
      </p:sp>
      <p:sp>
        <p:nvSpPr>
          <p:cNvPr id="4" name="Content Placeholder 3"/>
          <p:cNvSpPr>
            <a:spLocks noGrp="1"/>
          </p:cNvSpPr>
          <p:nvPr>
            <p:ph sz="half" idx="2"/>
          </p:nvPr>
        </p:nvSpPr>
        <p:spPr>
          <a:xfrm>
            <a:off x="1219201" y="2201662"/>
            <a:ext cx="5080000" cy="3970538"/>
          </a:xfrm>
        </p:spPr>
        <p:txBody>
          <a:bodyPr/>
          <a:lstStyle/>
          <a:p>
            <a:r>
              <a:rPr lang="en-US" dirty="0" smtClean="0"/>
              <a:t>For Loop – An iterative loop that runs through a set of defined numbers</a:t>
            </a:r>
          </a:p>
          <a:p>
            <a:r>
              <a:rPr lang="en-US" dirty="0" smtClean="0"/>
              <a:t>While Loop – A general loop that continuously is evaluated until the given condition evaluates to false or zero. Must be manually increased with an iterator</a:t>
            </a:r>
            <a:endParaRPr lang="en-US" dirty="0"/>
          </a:p>
        </p:txBody>
      </p:sp>
      <p:sp>
        <p:nvSpPr>
          <p:cNvPr id="5" name="Text Placeholder 4"/>
          <p:cNvSpPr>
            <a:spLocks noGrp="1"/>
          </p:cNvSpPr>
          <p:nvPr>
            <p:ph type="body" sz="quarter" idx="3"/>
          </p:nvPr>
        </p:nvSpPr>
        <p:spPr>
          <a:xfrm>
            <a:off x="6498336" y="1701800"/>
            <a:ext cx="5084064" cy="499862"/>
          </a:xfrm>
        </p:spPr>
        <p:txBody>
          <a:bodyPr>
            <a:normAutofit lnSpcReduction="10000"/>
          </a:bodyPr>
          <a:lstStyle/>
          <a:p>
            <a:r>
              <a:rPr lang="en-US" dirty="0" smtClean="0"/>
              <a:t>Implementation</a:t>
            </a:r>
            <a:endParaRPr lang="en-US" dirty="0"/>
          </a:p>
        </p:txBody>
      </p:sp>
      <p:sp>
        <p:nvSpPr>
          <p:cNvPr id="6" name="Content Placeholder 5"/>
          <p:cNvSpPr>
            <a:spLocks noGrp="1"/>
          </p:cNvSpPr>
          <p:nvPr>
            <p:ph sz="quarter" idx="4"/>
          </p:nvPr>
        </p:nvSpPr>
        <p:spPr>
          <a:xfrm>
            <a:off x="6502401" y="2201662"/>
            <a:ext cx="5080000" cy="3970538"/>
          </a:xfrm>
        </p:spPr>
        <p:txBody>
          <a:bodyPr/>
          <a:lstStyle/>
          <a:p>
            <a:r>
              <a:rPr lang="nn-NO" sz="1800" dirty="0">
                <a:latin typeface="Consolas" panose="020B0609020204030204" pitchFamily="49" charset="0"/>
                <a:cs typeface="Consolas" panose="020B0609020204030204" pitchFamily="49" charset="0"/>
              </a:rPr>
              <a:t>for (int i=0; i &lt;= 255; i</a:t>
            </a:r>
            <a:r>
              <a:rPr lang="nn-NO" sz="1800" dirty="0" smtClean="0">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//do stuff with I</a:t>
            </a:r>
          </a:p>
          <a:p>
            <a:pPr marL="0" indent="0">
              <a:buNone/>
            </a:pPr>
            <a:r>
              <a:rPr lang="en-US" sz="1800" dirty="0" smtClean="0">
                <a:latin typeface="Consolas" panose="020B0609020204030204" pitchFamily="49" charset="0"/>
                <a:cs typeface="Consolas" panose="020B0609020204030204" pitchFamily="49" charset="0"/>
              </a:rPr>
              <a:t>}</a:t>
            </a:r>
            <a:endParaRPr lang="nn-NO" sz="1800" dirty="0">
              <a:latin typeface="Consolas" panose="020B0609020204030204" pitchFamily="49" charset="0"/>
              <a:cs typeface="Consolas" panose="020B0609020204030204" pitchFamily="49" charset="0"/>
            </a:endParaRPr>
          </a:p>
          <a:p>
            <a:pPr marL="0" indent="0">
              <a:buNone/>
            </a:pPr>
            <a:endParaRPr lang="nn-NO" sz="1800" dirty="0" smtClean="0">
              <a:latin typeface="Consolas" panose="020B0609020204030204" pitchFamily="49" charset="0"/>
              <a:cs typeface="Consolas" panose="020B0609020204030204" pitchFamily="49" charset="0"/>
            </a:endParaRPr>
          </a:p>
          <a:p>
            <a:r>
              <a:rPr lang="nn-NO" sz="1800" dirty="0" smtClean="0">
                <a:latin typeface="Consolas" panose="020B0609020204030204" pitchFamily="49" charset="0"/>
                <a:cs typeface="Consolas" panose="020B0609020204030204" pitchFamily="49" charset="0"/>
              </a:rPr>
              <a:t>while(int x &lt; 200){</a:t>
            </a:r>
          </a:p>
          <a:p>
            <a:pPr marL="0" indent="0">
              <a:buNone/>
            </a:pPr>
            <a:r>
              <a:rPr lang="nn-NO" sz="1800" dirty="0" smtClean="0">
                <a:latin typeface="Consolas" panose="020B0609020204030204" pitchFamily="49" charset="0"/>
                <a:cs typeface="Consolas" panose="020B0609020204030204" pitchFamily="49" charset="0"/>
              </a:rPr>
              <a:t>//do something repetitive 200 times</a:t>
            </a:r>
          </a:p>
          <a:p>
            <a:pPr marL="0" indent="0">
              <a:buNone/>
            </a:pPr>
            <a:r>
              <a:rPr lang="nn-NO" sz="1800" dirty="0">
                <a:latin typeface="Consolas" panose="020B0609020204030204" pitchFamily="49" charset="0"/>
                <a:cs typeface="Consolas" panose="020B0609020204030204" pitchFamily="49" charset="0"/>
              </a:rPr>
              <a:t>x</a:t>
            </a:r>
            <a:r>
              <a:rPr lang="nn-NO" sz="1800" dirty="0" smtClean="0">
                <a:latin typeface="Consolas" panose="020B0609020204030204" pitchFamily="49" charset="0"/>
                <a:cs typeface="Consolas" panose="020B0609020204030204" pitchFamily="49" charset="0"/>
              </a:rPr>
              <a:t>++;</a:t>
            </a:r>
          </a:p>
          <a:p>
            <a:pPr marL="0" indent="0">
              <a:buNone/>
            </a:pPr>
            <a:r>
              <a:rPr lang="nn-NO" sz="1800" dirty="0">
                <a:latin typeface="Consolas" panose="020B0609020204030204" pitchFamily="49" charset="0"/>
                <a:cs typeface="Consolas" panose="020B0609020204030204" pitchFamily="49" charset="0"/>
              </a:rPr>
              <a:t>}</a:t>
            </a:r>
            <a:endParaRPr lang="en-US"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5064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Code Review – Reading in Signals</a:t>
            </a:r>
            <a:endParaRPr lang="en-US" dirty="0"/>
          </a:p>
        </p:txBody>
      </p:sp>
      <p:sp>
        <p:nvSpPr>
          <p:cNvPr id="3" name="Text Placeholder 2"/>
          <p:cNvSpPr>
            <a:spLocks noGrp="1"/>
          </p:cNvSpPr>
          <p:nvPr>
            <p:ph type="body" idx="1"/>
          </p:nvPr>
        </p:nvSpPr>
        <p:spPr/>
        <p:txBody>
          <a:bodyPr/>
          <a:lstStyle/>
          <a:p>
            <a:r>
              <a:rPr lang="en-US" dirty="0" smtClean="0"/>
              <a:t>About</a:t>
            </a:r>
            <a:endParaRPr lang="en-US" dirty="0"/>
          </a:p>
        </p:txBody>
      </p:sp>
      <p:sp>
        <p:nvSpPr>
          <p:cNvPr id="4" name="Content Placeholder 3"/>
          <p:cNvSpPr>
            <a:spLocks noGrp="1"/>
          </p:cNvSpPr>
          <p:nvPr>
            <p:ph sz="half" idx="2"/>
          </p:nvPr>
        </p:nvSpPr>
        <p:spPr/>
        <p:txBody>
          <a:bodyPr/>
          <a:lstStyle/>
          <a:p>
            <a:r>
              <a:rPr lang="en-US" sz="2400" dirty="0" smtClean="0"/>
              <a:t>Reading is taking input</a:t>
            </a:r>
          </a:p>
          <a:p>
            <a:r>
              <a:rPr lang="en-US" sz="2400" dirty="0" smtClean="0"/>
              <a:t>Two types of input, analog and digital</a:t>
            </a:r>
          </a:p>
          <a:p>
            <a:r>
              <a:rPr lang="en-US" sz="2400" dirty="0" smtClean="0"/>
              <a:t>Be careful to stay inside voltage limits when taking input</a:t>
            </a:r>
            <a:endParaRPr lang="en-US" sz="2400" dirty="0"/>
          </a:p>
          <a:p>
            <a:r>
              <a:rPr lang="en-US" sz="2400" dirty="0" smtClean="0"/>
              <a:t>Parameters are the pin your reading from</a:t>
            </a:r>
            <a:endParaRPr lang="en-US" sz="2400" dirty="0"/>
          </a:p>
        </p:txBody>
      </p:sp>
      <p:sp>
        <p:nvSpPr>
          <p:cNvPr id="5" name="Text Placeholder 4"/>
          <p:cNvSpPr>
            <a:spLocks noGrp="1"/>
          </p:cNvSpPr>
          <p:nvPr>
            <p:ph type="body" sz="quarter" idx="3"/>
          </p:nvPr>
        </p:nvSpPr>
        <p:spPr/>
        <p:txBody>
          <a:bodyPr/>
          <a:lstStyle/>
          <a:p>
            <a:r>
              <a:rPr lang="en-US" dirty="0" smtClean="0"/>
              <a:t>Implementation</a:t>
            </a:r>
            <a:endParaRPr lang="en-US" dirty="0"/>
          </a:p>
        </p:txBody>
      </p:sp>
      <p:sp>
        <p:nvSpPr>
          <p:cNvPr id="6" name="Content Placeholder 5"/>
          <p:cNvSpPr>
            <a:spLocks noGrp="1"/>
          </p:cNvSpPr>
          <p:nvPr>
            <p:ph sz="quarter" idx="4"/>
          </p:nvPr>
        </p:nvSpPr>
        <p:spPr/>
        <p:txBody>
          <a:bodyPr/>
          <a:lstStyle/>
          <a:p>
            <a:r>
              <a:rPr lang="en-US" dirty="0"/>
              <a:t>f</a:t>
            </a:r>
            <a:r>
              <a:rPr lang="en-US" dirty="0" smtClean="0"/>
              <a:t>loat x = </a:t>
            </a:r>
            <a:r>
              <a:rPr lang="en-US" dirty="0" err="1" smtClean="0"/>
              <a:t>digitalRead</a:t>
            </a:r>
            <a:r>
              <a:rPr lang="en-US" dirty="0" smtClean="0"/>
              <a:t>(12);</a:t>
            </a:r>
          </a:p>
          <a:p>
            <a:r>
              <a:rPr lang="en-US" dirty="0" smtClean="0"/>
              <a:t>Float y = </a:t>
            </a:r>
            <a:r>
              <a:rPr lang="en-US" dirty="0" err="1" smtClean="0"/>
              <a:t>analogRead</a:t>
            </a:r>
            <a:r>
              <a:rPr lang="en-US" dirty="0" smtClean="0"/>
              <a:t>(3);</a:t>
            </a:r>
            <a:endParaRPr lang="en-US" dirty="0"/>
          </a:p>
        </p:txBody>
      </p:sp>
    </p:spTree>
    <p:extLst>
      <p:ext uri="{BB962C8B-B14F-4D97-AF65-F5344CB8AC3E}">
        <p14:creationId xmlns:p14="http://schemas.microsoft.com/office/powerpoint/2010/main" val="177505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 Project Requirements</a:t>
            </a:r>
            <a:endParaRPr lang="en-US" dirty="0"/>
          </a:p>
        </p:txBody>
      </p:sp>
      <p:sp>
        <p:nvSpPr>
          <p:cNvPr id="6" name="Content Placeholder 5"/>
          <p:cNvSpPr>
            <a:spLocks noGrp="1"/>
          </p:cNvSpPr>
          <p:nvPr>
            <p:ph idx="1"/>
          </p:nvPr>
        </p:nvSpPr>
        <p:spPr/>
        <p:txBody>
          <a:bodyPr/>
          <a:lstStyle/>
          <a:p>
            <a:r>
              <a:rPr lang="en-US" dirty="0" smtClean="0"/>
              <a:t>5- 8 LEDs on separate channels</a:t>
            </a:r>
          </a:p>
          <a:p>
            <a:r>
              <a:rPr lang="en-US" dirty="0" smtClean="0"/>
              <a:t>1 Randomly selected LED blinks every 100</a:t>
            </a:r>
            <a:r>
              <a:rPr lang="en-US" baseline="30000" dirty="0" smtClean="0"/>
              <a:t>th</a:t>
            </a:r>
            <a:r>
              <a:rPr lang="en-US" dirty="0" smtClean="0"/>
              <a:t> of a second</a:t>
            </a:r>
          </a:p>
          <a:p>
            <a:endParaRPr lang="en-US" dirty="0"/>
          </a:p>
          <a:p>
            <a:r>
              <a:rPr lang="en-US" dirty="0" smtClean="0"/>
              <a:t>Purpose: To show the Phi Phenomenon. A series of views changing faster than the eye can distinguish look like a moving image. In this case it will look like more than one LED is on at the same time even though that’s not happening. </a:t>
            </a:r>
          </a:p>
          <a:p>
            <a:pPr marL="0" indent="0">
              <a:buNone/>
            </a:pPr>
            <a:endParaRPr lang="en-US" dirty="0"/>
          </a:p>
        </p:txBody>
      </p:sp>
    </p:spTree>
    <p:extLst>
      <p:ext uri="{BB962C8B-B14F-4D97-AF65-F5344CB8AC3E}">
        <p14:creationId xmlns:p14="http://schemas.microsoft.com/office/powerpoint/2010/main" val="236350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 in First Project</a:t>
            </a:r>
            <a:endParaRPr lang="en-US" dirty="0"/>
          </a:p>
        </p:txBody>
      </p:sp>
      <p:sp>
        <p:nvSpPr>
          <p:cNvPr id="3" name="Content Placeholder 2"/>
          <p:cNvSpPr>
            <a:spLocks noGrp="1"/>
          </p:cNvSpPr>
          <p:nvPr>
            <p:ph idx="1"/>
          </p:nvPr>
        </p:nvSpPr>
        <p:spPr/>
        <p:txBody>
          <a:bodyPr/>
          <a:lstStyle/>
          <a:p>
            <a:r>
              <a:rPr lang="en-US" dirty="0" smtClean="0"/>
              <a:t>Variables</a:t>
            </a:r>
          </a:p>
          <a:p>
            <a:r>
              <a:rPr lang="en-US" dirty="0" smtClean="0"/>
              <a:t>Channel Control</a:t>
            </a:r>
          </a:p>
          <a:p>
            <a:r>
              <a:rPr lang="en-US" dirty="0" smtClean="0"/>
              <a:t>Delay</a:t>
            </a:r>
          </a:p>
          <a:p>
            <a:r>
              <a:rPr lang="en-US" dirty="0" smtClean="0"/>
              <a:t>Arrays</a:t>
            </a:r>
          </a:p>
          <a:p>
            <a:r>
              <a:rPr lang="en-US" dirty="0" smtClean="0"/>
              <a:t>Random</a:t>
            </a:r>
          </a:p>
          <a:p>
            <a:endParaRPr lang="en-US" dirty="0"/>
          </a:p>
        </p:txBody>
      </p:sp>
    </p:spTree>
    <p:extLst>
      <p:ext uri="{BB962C8B-B14F-4D97-AF65-F5344CB8AC3E}">
        <p14:creationId xmlns:p14="http://schemas.microsoft.com/office/powerpoint/2010/main" val="11492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6383" y="0"/>
            <a:ext cx="8335617" cy="6853730"/>
          </a:xfrm>
        </p:spPr>
      </p:pic>
      <p:sp>
        <p:nvSpPr>
          <p:cNvPr id="5" name="TextBox 4"/>
          <p:cNvSpPr txBox="1"/>
          <p:nvPr/>
        </p:nvSpPr>
        <p:spPr>
          <a:xfrm>
            <a:off x="0" y="1875183"/>
            <a:ext cx="3803374" cy="2246769"/>
          </a:xfrm>
          <a:prstGeom prst="rect">
            <a:avLst/>
          </a:prstGeom>
          <a:noFill/>
        </p:spPr>
        <p:txBody>
          <a:bodyPr wrap="square" rtlCol="0">
            <a:spAutoFit/>
          </a:bodyPr>
          <a:lstStyle/>
          <a:p>
            <a:r>
              <a:rPr lang="en-US" sz="2800" dirty="0" smtClean="0"/>
              <a:t>Image made with Fritzing</a:t>
            </a:r>
            <a:endParaRPr lang="en-US" sz="2800" dirty="0"/>
          </a:p>
          <a:p>
            <a:endParaRPr lang="en-US" sz="2800" dirty="0" smtClean="0"/>
          </a:p>
          <a:p>
            <a:r>
              <a:rPr lang="en-US" sz="2800" dirty="0" smtClean="0"/>
              <a:t>All projects will be planned out with Fritzing</a:t>
            </a:r>
          </a:p>
        </p:txBody>
      </p:sp>
    </p:spTree>
    <p:extLst>
      <p:ext uri="{BB962C8B-B14F-4D97-AF65-F5344CB8AC3E}">
        <p14:creationId xmlns:p14="http://schemas.microsoft.com/office/powerpoint/2010/main" val="191283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1" cy="748748"/>
          </a:xfrm>
        </p:spPr>
        <p:txBody>
          <a:bodyPr/>
          <a:lstStyle/>
          <a:p>
            <a:r>
              <a:rPr lang="en-US" dirty="0" smtClean="0"/>
              <a:t>First Project BOM –Bill of Materials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9561" y="748748"/>
            <a:ext cx="5642772" cy="6109252"/>
          </a:xfrm>
        </p:spPr>
      </p:pic>
    </p:spTree>
    <p:extLst>
      <p:ext uri="{BB962C8B-B14F-4D97-AF65-F5344CB8AC3E}">
        <p14:creationId xmlns:p14="http://schemas.microsoft.com/office/powerpoint/2010/main" val="20825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Info</a:t>
            </a:r>
            <a:endParaRPr lang="en-US" dirty="0"/>
          </a:p>
        </p:txBody>
      </p:sp>
      <p:sp>
        <p:nvSpPr>
          <p:cNvPr id="3" name="Content Placeholder 2"/>
          <p:cNvSpPr>
            <a:spLocks noGrp="1"/>
          </p:cNvSpPr>
          <p:nvPr>
            <p:ph idx="1"/>
          </p:nvPr>
        </p:nvSpPr>
        <p:spPr/>
        <p:txBody>
          <a:bodyPr/>
          <a:lstStyle/>
          <a:p>
            <a:r>
              <a:rPr lang="en-US" dirty="0" smtClean="0"/>
              <a:t>Grant is due on 3/27/14</a:t>
            </a:r>
          </a:p>
          <a:p>
            <a:r>
              <a:rPr lang="en-US" dirty="0" smtClean="0"/>
              <a:t>We are asking for $350 dollars</a:t>
            </a:r>
          </a:p>
          <a:p>
            <a:r>
              <a:rPr lang="en-US" dirty="0" smtClean="0"/>
              <a:t>Writing portions are Abstract of Grant, Benefits, Details of Proposed Project, Proposed Schedule, Specific Methods of Evaluation, and Additional Comments</a:t>
            </a:r>
          </a:p>
          <a:p>
            <a:r>
              <a:rPr lang="en-US" dirty="0" smtClean="0"/>
              <a:t>Grant is finished</a:t>
            </a:r>
            <a:endParaRPr lang="en-US" dirty="0"/>
          </a:p>
        </p:txBody>
      </p:sp>
    </p:spTree>
    <p:extLst>
      <p:ext uri="{BB962C8B-B14F-4D97-AF65-F5344CB8AC3E}">
        <p14:creationId xmlns:p14="http://schemas.microsoft.com/office/powerpoint/2010/main" val="259946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74637"/>
            <a:ext cx="10363200" cy="1223963"/>
          </a:xfrm>
        </p:spPr>
        <p:txBody>
          <a:bodyPr>
            <a:normAutofit/>
          </a:bodyPr>
          <a:lstStyle/>
          <a:p>
            <a:r>
              <a:rPr lang="en-US" sz="4400" dirty="0" smtClean="0"/>
              <a:t>Arduino IDE</a:t>
            </a:r>
            <a:endParaRPr lang="en-US" sz="4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9650" y="1941498"/>
            <a:ext cx="5754681" cy="4462463"/>
          </a:xfrm>
        </p:spPr>
      </p:pic>
      <p:cxnSp>
        <p:nvCxnSpPr>
          <p:cNvPr id="10" name="Straight Arrow Connector 9"/>
          <p:cNvCxnSpPr/>
          <p:nvPr/>
        </p:nvCxnSpPr>
        <p:spPr>
          <a:xfrm flipH="1" flipV="1">
            <a:off x="5424257" y="2645546"/>
            <a:ext cx="417251" cy="12251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75431" y="3870665"/>
            <a:ext cx="932154" cy="338554"/>
          </a:xfrm>
          <a:prstGeom prst="rect">
            <a:avLst/>
          </a:prstGeom>
          <a:noFill/>
        </p:spPr>
        <p:txBody>
          <a:bodyPr wrap="square" rtlCol="0">
            <a:spAutoFit/>
          </a:bodyPr>
          <a:lstStyle/>
          <a:p>
            <a:r>
              <a:rPr lang="en-US" sz="1600" dirty="0" smtClean="0">
                <a:solidFill>
                  <a:schemeClr val="bg1"/>
                </a:solidFill>
              </a:rPr>
              <a:t>Compile</a:t>
            </a:r>
            <a:endParaRPr lang="en-US" sz="1600" dirty="0">
              <a:solidFill>
                <a:schemeClr val="bg1"/>
              </a:solidFill>
            </a:endParaRPr>
          </a:p>
        </p:txBody>
      </p:sp>
      <p:cxnSp>
        <p:nvCxnSpPr>
          <p:cNvPr id="13" name="Straight Arrow Connector 12"/>
          <p:cNvCxnSpPr/>
          <p:nvPr/>
        </p:nvCxnSpPr>
        <p:spPr>
          <a:xfrm>
            <a:off x="5286653" y="1238525"/>
            <a:ext cx="346229" cy="11718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01484" y="905536"/>
            <a:ext cx="3480047" cy="338554"/>
          </a:xfrm>
          <a:prstGeom prst="rect">
            <a:avLst/>
          </a:prstGeom>
          <a:noFill/>
        </p:spPr>
        <p:txBody>
          <a:bodyPr wrap="square" rtlCol="0">
            <a:spAutoFit/>
          </a:bodyPr>
          <a:lstStyle/>
          <a:p>
            <a:r>
              <a:rPr lang="en-US" sz="1600" dirty="0" smtClean="0"/>
              <a:t>Compile and upload</a:t>
            </a:r>
            <a:endParaRPr lang="en-US" sz="1600" dirty="0"/>
          </a:p>
        </p:txBody>
      </p:sp>
      <p:cxnSp>
        <p:nvCxnSpPr>
          <p:cNvPr id="18" name="Straight Arrow Connector 17"/>
          <p:cNvCxnSpPr/>
          <p:nvPr/>
        </p:nvCxnSpPr>
        <p:spPr>
          <a:xfrm flipH="1" flipV="1">
            <a:off x="5939161" y="2743367"/>
            <a:ext cx="568171" cy="16244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85391" y="4330116"/>
            <a:ext cx="1166941" cy="338554"/>
          </a:xfrm>
          <a:prstGeom prst="rect">
            <a:avLst/>
          </a:prstGeom>
          <a:noFill/>
        </p:spPr>
        <p:txBody>
          <a:bodyPr wrap="square" rtlCol="0">
            <a:spAutoFit/>
          </a:bodyPr>
          <a:lstStyle/>
          <a:p>
            <a:r>
              <a:rPr lang="en-US" sz="1600" dirty="0" smtClean="0">
                <a:solidFill>
                  <a:schemeClr val="bg1"/>
                </a:solidFill>
              </a:rPr>
              <a:t>New</a:t>
            </a:r>
            <a:endParaRPr lang="en-US" sz="2800" dirty="0">
              <a:solidFill>
                <a:schemeClr val="bg1"/>
              </a:solidFill>
            </a:endParaRPr>
          </a:p>
        </p:txBody>
      </p:sp>
      <p:cxnSp>
        <p:nvCxnSpPr>
          <p:cNvPr id="24" name="Straight Arrow Connector 23"/>
          <p:cNvCxnSpPr/>
          <p:nvPr/>
        </p:nvCxnSpPr>
        <p:spPr>
          <a:xfrm flipH="1">
            <a:off x="6223246" y="1079930"/>
            <a:ext cx="861135" cy="12787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68508" y="778620"/>
            <a:ext cx="1567648" cy="338554"/>
          </a:xfrm>
          <a:prstGeom prst="rect">
            <a:avLst/>
          </a:prstGeom>
          <a:noFill/>
        </p:spPr>
        <p:txBody>
          <a:bodyPr wrap="square" rtlCol="0">
            <a:spAutoFit/>
          </a:bodyPr>
          <a:lstStyle/>
          <a:p>
            <a:r>
              <a:rPr lang="en-US" sz="1600" dirty="0" smtClean="0"/>
              <a:t>Open</a:t>
            </a:r>
            <a:endParaRPr lang="en-US" sz="2800" dirty="0"/>
          </a:p>
        </p:txBody>
      </p:sp>
      <p:cxnSp>
        <p:nvCxnSpPr>
          <p:cNvPr id="29" name="Straight Arrow Connector 28"/>
          <p:cNvCxnSpPr/>
          <p:nvPr/>
        </p:nvCxnSpPr>
        <p:spPr>
          <a:xfrm flipH="1">
            <a:off x="6507333" y="1498600"/>
            <a:ext cx="2710558" cy="10344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217891" y="1288312"/>
            <a:ext cx="1331651" cy="338554"/>
          </a:xfrm>
          <a:prstGeom prst="rect">
            <a:avLst/>
          </a:prstGeom>
          <a:noFill/>
        </p:spPr>
        <p:txBody>
          <a:bodyPr wrap="square" rtlCol="0">
            <a:spAutoFit/>
          </a:bodyPr>
          <a:lstStyle/>
          <a:p>
            <a:r>
              <a:rPr lang="en-US" sz="1600" dirty="0" smtClean="0"/>
              <a:t>Save</a:t>
            </a:r>
            <a:endParaRPr lang="en-US" sz="1600" dirty="0"/>
          </a:p>
        </p:txBody>
      </p:sp>
    </p:spTree>
    <p:extLst>
      <p:ext uri="{BB962C8B-B14F-4D97-AF65-F5344CB8AC3E}">
        <p14:creationId xmlns:p14="http://schemas.microsoft.com/office/powerpoint/2010/main" val="186819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PWM – Pulse Width Modulation</a:t>
            </a:r>
            <a:endParaRPr lang="en-US" dirty="0"/>
          </a:p>
        </p:txBody>
      </p:sp>
      <p:sp>
        <p:nvSpPr>
          <p:cNvPr id="3" name="Content Placeholder 2"/>
          <p:cNvSpPr>
            <a:spLocks noGrp="1"/>
          </p:cNvSpPr>
          <p:nvPr>
            <p:ph idx="1"/>
          </p:nvPr>
        </p:nvSpPr>
        <p:spPr/>
        <p:txBody>
          <a:bodyPr/>
          <a:lstStyle/>
          <a:p>
            <a:r>
              <a:rPr lang="en-US" dirty="0"/>
              <a:t>a </a:t>
            </a:r>
            <a:r>
              <a:rPr lang="en-US" dirty="0" smtClean="0"/>
              <a:t>modulation technique </a:t>
            </a:r>
            <a:r>
              <a:rPr lang="en-US" dirty="0"/>
              <a:t>that conforms the width of the pulse, formally the pulse duration, based on modulator signal information. Although this modulation technique can be used to encode information for transmission, its main use is to allow the control of the power supplied to electrical devices, especially to inertial loads such as motors</a:t>
            </a:r>
            <a:r>
              <a:rPr lang="en-US" dirty="0" smtClean="0"/>
              <a:t>.</a:t>
            </a:r>
          </a:p>
          <a:p>
            <a:r>
              <a:rPr lang="en-US" dirty="0" smtClean="0"/>
              <a:t>Essentially it is using digital signals to represent an analog signal. </a:t>
            </a:r>
            <a:endParaRPr lang="en-US" dirty="0"/>
          </a:p>
        </p:txBody>
      </p:sp>
    </p:spTree>
    <p:extLst>
      <p:ext uri="{BB962C8B-B14F-4D97-AF65-F5344CB8AC3E}">
        <p14:creationId xmlns:p14="http://schemas.microsoft.com/office/powerpoint/2010/main" val="257437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63200" cy="597049"/>
          </a:xfrm>
        </p:spPr>
        <p:txBody>
          <a:bodyPr>
            <a:normAutofit fontScale="90000"/>
          </a:bodyPr>
          <a:lstStyle/>
          <a:p>
            <a:r>
              <a:rPr lang="en-US" dirty="0" smtClean="0"/>
              <a:t>Pulse Width Modulation Cont.</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557184"/>
            <a:ext cx="9375289" cy="6300816"/>
          </a:xfrm>
        </p:spPr>
      </p:pic>
      <p:sp>
        <p:nvSpPr>
          <p:cNvPr id="9" name="TextBox 8"/>
          <p:cNvSpPr txBox="1"/>
          <p:nvPr/>
        </p:nvSpPr>
        <p:spPr>
          <a:xfrm>
            <a:off x="9499002" y="484094"/>
            <a:ext cx="2692999" cy="3539430"/>
          </a:xfrm>
          <a:prstGeom prst="rect">
            <a:avLst/>
          </a:prstGeom>
          <a:noFill/>
        </p:spPr>
        <p:txBody>
          <a:bodyPr wrap="square" rtlCol="0">
            <a:spAutoFit/>
          </a:bodyPr>
          <a:lstStyle/>
          <a:p>
            <a:r>
              <a:rPr lang="en-US" sz="2800" dirty="0" smtClean="0"/>
              <a:t>The width of the pulse (blue) is changing so that it’s width represents the sine wave rather than its state (on/off)</a:t>
            </a:r>
            <a:endParaRPr lang="en-US" sz="2800" dirty="0"/>
          </a:p>
        </p:txBody>
      </p:sp>
    </p:spTree>
    <p:extLst>
      <p:ext uri="{BB962C8B-B14F-4D97-AF65-F5344CB8AC3E}">
        <p14:creationId xmlns:p14="http://schemas.microsoft.com/office/powerpoint/2010/main" val="264873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PasteBin</a:t>
            </a:r>
            <a:endParaRPr lang="en-US" dirty="0"/>
          </a:p>
        </p:txBody>
      </p:sp>
      <p:sp>
        <p:nvSpPr>
          <p:cNvPr id="6" name="Content Placeholder 5"/>
          <p:cNvSpPr>
            <a:spLocks noGrp="1"/>
          </p:cNvSpPr>
          <p:nvPr>
            <p:ph sz="half" idx="1"/>
          </p:nvPr>
        </p:nvSpPr>
        <p:spPr/>
        <p:txBody>
          <a:bodyPr>
            <a:noAutofit/>
          </a:bodyPr>
          <a:lstStyle/>
          <a:p>
            <a:pPr marL="0" indent="0">
              <a:buNone/>
            </a:pPr>
            <a:r>
              <a:rPr lang="en-US" sz="300" b="1" dirty="0" err="1">
                <a:latin typeface="Courier New" panose="02070309020205020404" pitchFamily="49" charset="0"/>
                <a:cs typeface="Courier New" panose="02070309020205020404" pitchFamily="49" charset="0"/>
              </a:rPr>
              <a:t>int</a:t>
            </a:r>
            <a:r>
              <a:rPr lang="en-US" sz="300" b="1" dirty="0">
                <a:latin typeface="Courier New" panose="02070309020205020404" pitchFamily="49" charset="0"/>
                <a:cs typeface="Courier New" panose="02070309020205020404" pitchFamily="49" charset="0"/>
              </a:rPr>
              <a:t> led = 7;</a:t>
            </a:r>
          </a:p>
          <a:p>
            <a:pPr marL="0" indent="0">
              <a:buNone/>
            </a:pPr>
            <a:endParaRPr lang="en-US" sz="300" b="1" dirty="0">
              <a:latin typeface="Courier New" panose="02070309020205020404" pitchFamily="49" charset="0"/>
              <a:cs typeface="Courier New" panose="02070309020205020404" pitchFamily="49" charset="0"/>
            </a:endParaRPr>
          </a:p>
          <a:p>
            <a:pPr marL="0" indent="0">
              <a:buNone/>
            </a:pPr>
            <a:r>
              <a:rPr lang="en-US" sz="300" b="1" dirty="0">
                <a:latin typeface="Courier New" panose="02070309020205020404" pitchFamily="49" charset="0"/>
                <a:cs typeface="Courier New" panose="02070309020205020404" pitchFamily="49" charset="0"/>
              </a:rPr>
              <a:t>void setup(){</a:t>
            </a:r>
          </a:p>
          <a:p>
            <a:pPr marL="0" indent="0">
              <a:buNone/>
            </a:pPr>
            <a:r>
              <a:rPr lang="en-US" sz="300" b="1" dirty="0">
                <a:latin typeface="Courier New" panose="02070309020205020404" pitchFamily="49" charset="0"/>
                <a:cs typeface="Courier New" panose="02070309020205020404" pitchFamily="49" charset="0"/>
              </a:rPr>
              <a:t>  </a:t>
            </a:r>
            <a:r>
              <a:rPr lang="en-US" sz="300" b="1" dirty="0" err="1">
                <a:latin typeface="Courier New" panose="02070309020205020404" pitchFamily="49" charset="0"/>
                <a:cs typeface="Courier New" panose="02070309020205020404" pitchFamily="49" charset="0"/>
              </a:rPr>
              <a:t>pinMode</a:t>
            </a:r>
            <a:r>
              <a:rPr lang="en-US" sz="300" b="1" dirty="0">
                <a:latin typeface="Courier New" panose="02070309020205020404" pitchFamily="49" charset="0"/>
                <a:cs typeface="Courier New" panose="02070309020205020404" pitchFamily="49" charset="0"/>
              </a:rPr>
              <a:t>(led, OUTPUT);</a:t>
            </a:r>
          </a:p>
          <a:p>
            <a:pPr marL="0" indent="0">
              <a:buNone/>
            </a:pPr>
            <a:r>
              <a:rPr lang="en-US" sz="300" b="1" dirty="0">
                <a:latin typeface="Courier New" panose="02070309020205020404" pitchFamily="49" charset="0"/>
                <a:cs typeface="Courier New" panose="02070309020205020404" pitchFamily="49" charset="0"/>
              </a:rPr>
              <a:t>}</a:t>
            </a:r>
          </a:p>
          <a:p>
            <a:pPr marL="0" indent="0">
              <a:buNone/>
            </a:pPr>
            <a:endParaRPr lang="en-US" sz="300" b="1" dirty="0">
              <a:latin typeface="Courier New" panose="02070309020205020404" pitchFamily="49" charset="0"/>
              <a:cs typeface="Courier New" panose="02070309020205020404" pitchFamily="49" charset="0"/>
            </a:endParaRPr>
          </a:p>
          <a:p>
            <a:pPr marL="0" indent="0">
              <a:buNone/>
            </a:pPr>
            <a:r>
              <a:rPr lang="en-US" sz="300" b="1" dirty="0">
                <a:latin typeface="Courier New" panose="02070309020205020404" pitchFamily="49" charset="0"/>
                <a:cs typeface="Courier New" panose="02070309020205020404" pitchFamily="49" charset="0"/>
              </a:rPr>
              <a:t>void loop(){</a:t>
            </a:r>
          </a:p>
          <a:p>
            <a:pPr marL="0" indent="0">
              <a:buNone/>
            </a:pPr>
            <a:r>
              <a:rPr lang="en-US" sz="300" b="1" dirty="0">
                <a:latin typeface="Courier New" panose="02070309020205020404" pitchFamily="49" charset="0"/>
                <a:cs typeface="Courier New" panose="02070309020205020404" pitchFamily="49" charset="0"/>
              </a:rPr>
              <a:t>  for( </a:t>
            </a:r>
            <a:r>
              <a:rPr lang="en-US" sz="300" b="1" dirty="0" err="1">
                <a:latin typeface="Courier New" panose="02070309020205020404" pitchFamily="49" charset="0"/>
                <a:cs typeface="Courier New" panose="02070309020205020404" pitchFamily="49" charset="0"/>
              </a:rPr>
              <a:t>int</a:t>
            </a:r>
            <a:r>
              <a:rPr lang="en-US" sz="300" b="1" dirty="0">
                <a:latin typeface="Courier New" panose="02070309020205020404" pitchFamily="49" charset="0"/>
                <a:cs typeface="Courier New" panose="02070309020205020404" pitchFamily="49" charset="0"/>
              </a:rPr>
              <a:t> </a:t>
            </a:r>
            <a:r>
              <a:rPr lang="en-US" sz="300" b="1" dirty="0" err="1">
                <a:latin typeface="Courier New" panose="02070309020205020404" pitchFamily="49" charset="0"/>
                <a:cs typeface="Courier New" panose="02070309020205020404" pitchFamily="49" charset="0"/>
              </a:rPr>
              <a:t>i</a:t>
            </a:r>
            <a:r>
              <a:rPr lang="en-US" sz="300" b="1" dirty="0">
                <a:latin typeface="Courier New" panose="02070309020205020404" pitchFamily="49" charset="0"/>
                <a:cs typeface="Courier New" panose="02070309020205020404" pitchFamily="49" charset="0"/>
              </a:rPr>
              <a:t> = 0; </a:t>
            </a:r>
            <a:r>
              <a:rPr lang="en-US" sz="300" b="1" dirty="0" err="1">
                <a:latin typeface="Courier New" panose="02070309020205020404" pitchFamily="49" charset="0"/>
                <a:cs typeface="Courier New" panose="02070309020205020404" pitchFamily="49" charset="0"/>
              </a:rPr>
              <a:t>i</a:t>
            </a:r>
            <a:r>
              <a:rPr lang="en-US" sz="300" b="1" dirty="0">
                <a:latin typeface="Courier New" panose="02070309020205020404" pitchFamily="49" charset="0"/>
                <a:cs typeface="Courier New" panose="02070309020205020404" pitchFamily="49" charset="0"/>
              </a:rPr>
              <a:t>&lt;256; </a:t>
            </a:r>
            <a:r>
              <a:rPr lang="en-US" sz="300" b="1" dirty="0" err="1">
                <a:latin typeface="Courier New" panose="02070309020205020404" pitchFamily="49" charset="0"/>
                <a:cs typeface="Courier New" panose="02070309020205020404" pitchFamily="49" charset="0"/>
              </a:rPr>
              <a:t>i</a:t>
            </a:r>
            <a:r>
              <a:rPr lang="en-US" sz="300" b="1" dirty="0">
                <a:latin typeface="Courier New" panose="02070309020205020404" pitchFamily="49" charset="0"/>
                <a:cs typeface="Courier New" panose="02070309020205020404" pitchFamily="49" charset="0"/>
              </a:rPr>
              <a:t>++)</a:t>
            </a:r>
          </a:p>
          <a:p>
            <a:pPr marL="0" indent="0">
              <a:buNone/>
            </a:pPr>
            <a:r>
              <a:rPr lang="en-US" sz="300" b="1" dirty="0">
                <a:latin typeface="Courier New" panose="02070309020205020404" pitchFamily="49" charset="0"/>
                <a:cs typeface="Courier New" panose="02070309020205020404" pitchFamily="49" charset="0"/>
              </a:rPr>
              <a:t>  {</a:t>
            </a:r>
          </a:p>
          <a:p>
            <a:pPr marL="0" indent="0">
              <a:buNone/>
            </a:pPr>
            <a:r>
              <a:rPr lang="en-US" sz="300" b="1" dirty="0">
                <a:latin typeface="Courier New" panose="02070309020205020404" pitchFamily="49" charset="0"/>
                <a:cs typeface="Courier New" panose="02070309020205020404" pitchFamily="49" charset="0"/>
              </a:rPr>
              <a:t>    </a:t>
            </a:r>
            <a:r>
              <a:rPr lang="en-US" sz="300" b="1" dirty="0" err="1">
                <a:latin typeface="Courier New" panose="02070309020205020404" pitchFamily="49" charset="0"/>
                <a:cs typeface="Courier New" panose="02070309020205020404" pitchFamily="49" charset="0"/>
              </a:rPr>
              <a:t>analogWrite</a:t>
            </a:r>
            <a:r>
              <a:rPr lang="en-US" sz="300" b="1" dirty="0">
                <a:latin typeface="Courier New" panose="02070309020205020404" pitchFamily="49" charset="0"/>
                <a:cs typeface="Courier New" panose="02070309020205020404" pitchFamily="49" charset="0"/>
              </a:rPr>
              <a:t>(led, </a:t>
            </a:r>
            <a:r>
              <a:rPr lang="en-US" sz="300" b="1" dirty="0" err="1">
                <a:latin typeface="Courier New" panose="02070309020205020404" pitchFamily="49" charset="0"/>
                <a:cs typeface="Courier New" panose="02070309020205020404" pitchFamily="49" charset="0"/>
              </a:rPr>
              <a:t>i</a:t>
            </a:r>
            <a:r>
              <a:rPr lang="en-US" sz="300" b="1" dirty="0">
                <a:latin typeface="Courier New" panose="02070309020205020404" pitchFamily="49" charset="0"/>
                <a:cs typeface="Courier New" panose="02070309020205020404" pitchFamily="49" charset="0"/>
              </a:rPr>
              <a:t>);</a:t>
            </a:r>
          </a:p>
          <a:p>
            <a:pPr marL="0" indent="0">
              <a:buNone/>
            </a:pPr>
            <a:r>
              <a:rPr lang="en-US" sz="300" b="1" dirty="0">
                <a:latin typeface="Courier New" panose="02070309020205020404" pitchFamily="49" charset="0"/>
                <a:cs typeface="Courier New" panose="02070309020205020404" pitchFamily="49" charset="0"/>
              </a:rPr>
              <a:t>    delay(9.765);</a:t>
            </a:r>
          </a:p>
          <a:p>
            <a:pPr marL="0" indent="0">
              <a:buNone/>
            </a:pPr>
            <a:r>
              <a:rPr lang="en-US" sz="300" b="1" dirty="0">
                <a:latin typeface="Courier New" panose="02070309020205020404" pitchFamily="49" charset="0"/>
                <a:cs typeface="Courier New" panose="02070309020205020404" pitchFamily="49" charset="0"/>
              </a:rPr>
              <a:t>  }</a:t>
            </a:r>
          </a:p>
          <a:p>
            <a:pPr marL="0" indent="0">
              <a:buNone/>
            </a:pPr>
            <a:r>
              <a:rPr lang="en-US" sz="300" b="1" dirty="0">
                <a:latin typeface="Courier New" panose="02070309020205020404" pitchFamily="49" charset="0"/>
                <a:cs typeface="Courier New" panose="02070309020205020404" pitchFamily="49" charset="0"/>
              </a:rPr>
              <a:t>  //0% brightness to 100% brightness over 2.5 seconds</a:t>
            </a:r>
          </a:p>
          <a:p>
            <a:pPr marL="0" indent="0">
              <a:buNone/>
            </a:pPr>
            <a:r>
              <a:rPr lang="en-US" sz="300" b="1" dirty="0">
                <a:latin typeface="Courier New" panose="02070309020205020404" pitchFamily="49" charset="0"/>
                <a:cs typeface="Courier New" panose="02070309020205020404" pitchFamily="49" charset="0"/>
              </a:rPr>
              <a:t>  </a:t>
            </a:r>
          </a:p>
          <a:p>
            <a:pPr marL="0" indent="0">
              <a:buNone/>
            </a:pPr>
            <a:r>
              <a:rPr lang="en-US" sz="300" b="1" dirty="0">
                <a:latin typeface="Courier New" panose="02070309020205020404" pitchFamily="49" charset="0"/>
                <a:cs typeface="Courier New" panose="02070309020205020404" pitchFamily="49" charset="0"/>
              </a:rPr>
              <a:t>  for (</a:t>
            </a:r>
            <a:r>
              <a:rPr lang="en-US" sz="300" b="1" dirty="0" err="1">
                <a:latin typeface="Courier New" panose="02070309020205020404" pitchFamily="49" charset="0"/>
                <a:cs typeface="Courier New" panose="02070309020205020404" pitchFamily="49" charset="0"/>
              </a:rPr>
              <a:t>int</a:t>
            </a:r>
            <a:r>
              <a:rPr lang="en-US" sz="300" b="1" dirty="0">
                <a:latin typeface="Courier New" panose="02070309020205020404" pitchFamily="49" charset="0"/>
                <a:cs typeface="Courier New" panose="02070309020205020404" pitchFamily="49" charset="0"/>
              </a:rPr>
              <a:t> k = 255; k&gt;0; k--)</a:t>
            </a:r>
          </a:p>
          <a:p>
            <a:pPr marL="0" indent="0">
              <a:buNone/>
            </a:pPr>
            <a:r>
              <a:rPr lang="en-US" sz="300" b="1" dirty="0">
                <a:latin typeface="Courier New" panose="02070309020205020404" pitchFamily="49" charset="0"/>
                <a:cs typeface="Courier New" panose="02070309020205020404" pitchFamily="49" charset="0"/>
              </a:rPr>
              <a:t>  {</a:t>
            </a:r>
          </a:p>
          <a:p>
            <a:pPr marL="0" indent="0">
              <a:buNone/>
            </a:pPr>
            <a:r>
              <a:rPr lang="en-US" sz="300" b="1" dirty="0">
                <a:latin typeface="Courier New" panose="02070309020205020404" pitchFamily="49" charset="0"/>
                <a:cs typeface="Courier New" panose="02070309020205020404" pitchFamily="49" charset="0"/>
              </a:rPr>
              <a:t>    </a:t>
            </a:r>
            <a:r>
              <a:rPr lang="en-US" sz="300" b="1" dirty="0" err="1">
                <a:latin typeface="Courier New" panose="02070309020205020404" pitchFamily="49" charset="0"/>
                <a:cs typeface="Courier New" panose="02070309020205020404" pitchFamily="49" charset="0"/>
              </a:rPr>
              <a:t>analogWrite</a:t>
            </a:r>
            <a:r>
              <a:rPr lang="en-US" sz="300" b="1" dirty="0">
                <a:latin typeface="Courier New" panose="02070309020205020404" pitchFamily="49" charset="0"/>
                <a:cs typeface="Courier New" panose="02070309020205020404" pitchFamily="49" charset="0"/>
              </a:rPr>
              <a:t>(led, k);</a:t>
            </a:r>
          </a:p>
          <a:p>
            <a:pPr marL="0" indent="0">
              <a:buNone/>
            </a:pPr>
            <a:r>
              <a:rPr lang="en-US" sz="300" b="1" dirty="0">
                <a:latin typeface="Courier New" panose="02070309020205020404" pitchFamily="49" charset="0"/>
                <a:cs typeface="Courier New" panose="02070309020205020404" pitchFamily="49" charset="0"/>
              </a:rPr>
              <a:t>    delay(9.765);</a:t>
            </a:r>
          </a:p>
          <a:p>
            <a:pPr marL="0" indent="0">
              <a:buNone/>
            </a:pPr>
            <a:r>
              <a:rPr lang="en-US" sz="300" b="1" dirty="0">
                <a:latin typeface="Courier New" panose="02070309020205020404" pitchFamily="49" charset="0"/>
                <a:cs typeface="Courier New" panose="02070309020205020404" pitchFamily="49" charset="0"/>
              </a:rPr>
              <a:t>  }</a:t>
            </a:r>
          </a:p>
          <a:p>
            <a:pPr marL="0" indent="0">
              <a:buNone/>
            </a:pPr>
            <a:r>
              <a:rPr lang="en-US" sz="300" b="1" dirty="0">
                <a:latin typeface="Courier New" panose="02070309020205020404" pitchFamily="49" charset="0"/>
                <a:cs typeface="Courier New" panose="02070309020205020404" pitchFamily="49" charset="0"/>
              </a:rPr>
              <a:t>  //100% to 0% brightness over 2.5 seconds</a:t>
            </a:r>
          </a:p>
          <a:p>
            <a:pPr marL="0" indent="0">
              <a:buNone/>
            </a:pPr>
            <a:r>
              <a:rPr lang="en-US" sz="300" b="1" dirty="0">
                <a:latin typeface="Courier New" panose="02070309020205020404" pitchFamily="49" charset="0"/>
                <a:cs typeface="Courier New" panose="02070309020205020404" pitchFamily="49" charset="0"/>
              </a:rPr>
              <a:t>}</a:t>
            </a:r>
          </a:p>
        </p:txBody>
      </p:sp>
      <p:sp>
        <p:nvSpPr>
          <p:cNvPr id="7" name="Content Placeholder 6"/>
          <p:cNvSpPr>
            <a:spLocks noGrp="1"/>
          </p:cNvSpPr>
          <p:nvPr>
            <p:ph sz="half" idx="2"/>
          </p:nvPr>
        </p:nvSpPr>
        <p:spPr>
          <a:xfrm>
            <a:off x="3270325" y="1706880"/>
            <a:ext cx="8312076" cy="4465320"/>
          </a:xfrm>
        </p:spPr>
        <p:txBody>
          <a:bodyPr>
            <a:normAutofit/>
          </a:bodyPr>
          <a:lstStyle/>
          <a:p>
            <a:r>
              <a:rPr lang="en-US" sz="4400" dirty="0"/>
              <a:t>http://pastebin.com/AhW0k9ft#</a:t>
            </a:r>
          </a:p>
        </p:txBody>
      </p:sp>
    </p:spTree>
    <p:extLst>
      <p:ext uri="{BB962C8B-B14F-4D97-AF65-F5344CB8AC3E}">
        <p14:creationId xmlns:p14="http://schemas.microsoft.com/office/powerpoint/2010/main" val="2172079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74637"/>
            <a:ext cx="10363200" cy="1223963"/>
          </a:xfrm>
        </p:spPr>
        <p:txBody>
          <a:bodyPr/>
          <a:lstStyle/>
          <a:p>
            <a:r>
              <a:rPr lang="en-US" dirty="0" smtClean="0"/>
              <a:t>File</a:t>
            </a:r>
            <a:endParaRPr lang="en-US" dirty="0"/>
          </a:p>
        </p:txBody>
      </p:sp>
      <p:sp>
        <p:nvSpPr>
          <p:cNvPr id="3" name="Content Placeholder 2"/>
          <p:cNvSpPr>
            <a:spLocks noGrp="1"/>
          </p:cNvSpPr>
          <p:nvPr>
            <p:ph idx="1"/>
          </p:nvPr>
        </p:nvSpPr>
        <p:spPr>
          <a:xfrm>
            <a:off x="1219201" y="1701797"/>
            <a:ext cx="10363200" cy="4462272"/>
          </a:xfrm>
        </p:spPr>
        <p:txBody>
          <a:bodyPr/>
          <a:lstStyle/>
          <a:p>
            <a:r>
              <a:rPr lang="en-US" smtClean="0"/>
              <a:t>Sketchbook – Recent Files</a:t>
            </a:r>
          </a:p>
          <a:p>
            <a:r>
              <a:rPr lang="en-US" smtClean="0"/>
              <a:t>Examples – Sample Code</a:t>
            </a:r>
          </a:p>
          <a:p>
            <a:r>
              <a:rPr lang="en-US" smtClean="0"/>
              <a:t>Upload – Compile and Send To Arduino</a:t>
            </a:r>
          </a:p>
          <a:p>
            <a:endParaRPr lang="en-US" dirty="0"/>
          </a:p>
        </p:txBody>
      </p:sp>
    </p:spTree>
    <p:extLst>
      <p:ext uri="{BB962C8B-B14F-4D97-AF65-F5344CB8AC3E}">
        <p14:creationId xmlns:p14="http://schemas.microsoft.com/office/powerpoint/2010/main" val="110335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lstStyle/>
          <a:p>
            <a:r>
              <a:rPr lang="en-US" dirty="0" smtClean="0"/>
              <a:t>Auto Format – Automatically Indent and Space</a:t>
            </a:r>
          </a:p>
          <a:p>
            <a:r>
              <a:rPr lang="en-US" dirty="0" smtClean="0"/>
              <a:t>Serial Monitor – Immediate Response from Arduino</a:t>
            </a:r>
          </a:p>
          <a:p>
            <a:r>
              <a:rPr lang="en-US" dirty="0" smtClean="0"/>
              <a:t>Board – Select the Current Board, Required for Compilation</a:t>
            </a:r>
          </a:p>
          <a:p>
            <a:r>
              <a:rPr lang="en-US" dirty="0" smtClean="0"/>
              <a:t>Serial Port – Select Port Arduino Located on, Required for Compilation</a:t>
            </a:r>
            <a:endParaRPr lang="en-US" dirty="0"/>
          </a:p>
        </p:txBody>
      </p:sp>
    </p:spTree>
    <p:extLst>
      <p:ext uri="{BB962C8B-B14F-4D97-AF65-F5344CB8AC3E}">
        <p14:creationId xmlns:p14="http://schemas.microsoft.com/office/powerpoint/2010/main" val="426171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idx="1"/>
          </p:nvPr>
        </p:nvSpPr>
        <p:spPr/>
        <p:txBody>
          <a:bodyPr/>
          <a:lstStyle/>
          <a:p>
            <a:r>
              <a:rPr lang="en-US" dirty="0" smtClean="0"/>
              <a:t>Analog – Signal that changes voltage and is represented by a continuous function</a:t>
            </a:r>
          </a:p>
          <a:p>
            <a:r>
              <a:rPr lang="en-US" dirty="0" smtClean="0"/>
              <a:t>Digital Signal – Signal that is either on or off at an instant in time. Cannot be represented by a function</a:t>
            </a:r>
          </a:p>
          <a:p>
            <a:endParaRPr lang="en-US" dirty="0"/>
          </a:p>
        </p:txBody>
      </p:sp>
      <p:pic>
        <p:nvPicPr>
          <p:cNvPr id="4" name="Picture 3"/>
          <p:cNvPicPr>
            <a:picLocks noChangeAspect="1"/>
          </p:cNvPicPr>
          <p:nvPr/>
        </p:nvPicPr>
        <p:blipFill>
          <a:blip r:embed="rId2"/>
          <a:stretch>
            <a:fillRect/>
          </a:stretch>
        </p:blipFill>
        <p:spPr>
          <a:xfrm>
            <a:off x="4083728" y="3592320"/>
            <a:ext cx="3932068" cy="3124590"/>
          </a:xfrm>
          <a:prstGeom prst="rect">
            <a:avLst/>
          </a:prstGeom>
        </p:spPr>
      </p:pic>
    </p:spTree>
    <p:extLst>
      <p:ext uri="{BB962C8B-B14F-4D97-AF65-F5344CB8AC3E}">
        <p14:creationId xmlns:p14="http://schemas.microsoft.com/office/powerpoint/2010/main" val="492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 Product Review</a:t>
            </a:r>
            <a:endParaRPr lang="en-US" dirty="0"/>
          </a:p>
        </p:txBody>
      </p:sp>
      <p:sp>
        <p:nvSpPr>
          <p:cNvPr id="4" name="Text Placeholder 3"/>
          <p:cNvSpPr>
            <a:spLocks noGrp="1"/>
          </p:cNvSpPr>
          <p:nvPr>
            <p:ph type="body" idx="1"/>
          </p:nvPr>
        </p:nvSpPr>
        <p:spPr/>
        <p:txBody>
          <a:bodyPr/>
          <a:lstStyle/>
          <a:p>
            <a:r>
              <a:rPr lang="en-US" dirty="0" smtClean="0"/>
              <a:t>Arduino Mega 2560</a:t>
            </a:r>
            <a:endParaRPr lang="en-US" dirty="0"/>
          </a:p>
        </p:txBody>
      </p:sp>
      <p:sp>
        <p:nvSpPr>
          <p:cNvPr id="3" name="Content Placeholder 2"/>
          <p:cNvSpPr>
            <a:spLocks noGrp="1"/>
          </p:cNvSpPr>
          <p:nvPr>
            <p:ph sz="half" idx="2"/>
          </p:nvPr>
        </p:nvSpPr>
        <p:spPr/>
        <p:txBody>
          <a:bodyPr/>
          <a:lstStyle/>
          <a:p>
            <a:r>
              <a:rPr lang="en-US" dirty="0" smtClean="0"/>
              <a:t>Processor – Atmega2560</a:t>
            </a:r>
          </a:p>
          <a:p>
            <a:r>
              <a:rPr lang="en-US" dirty="0" smtClean="0"/>
              <a:t>Operating Voltage – 5V USB</a:t>
            </a:r>
          </a:p>
          <a:p>
            <a:r>
              <a:rPr lang="en-US" dirty="0" smtClean="0"/>
              <a:t>Clock Speed – 16 MHz</a:t>
            </a:r>
          </a:p>
          <a:p>
            <a:r>
              <a:rPr lang="en-US" dirty="0" smtClean="0"/>
              <a:t>Analog In/Out – 16/0</a:t>
            </a:r>
          </a:p>
          <a:p>
            <a:r>
              <a:rPr lang="en-US" dirty="0" smtClean="0"/>
              <a:t>Digital IO/PWM – 54/15</a:t>
            </a:r>
          </a:p>
          <a:p>
            <a:r>
              <a:rPr lang="en-US" dirty="0" smtClean="0"/>
              <a:t>Flash Storage – 256 KB</a:t>
            </a:r>
            <a:endParaRPr lang="en-US" dirty="0"/>
          </a:p>
        </p:txBody>
      </p:sp>
      <p:sp>
        <p:nvSpPr>
          <p:cNvPr id="5" name="Text Placeholder 4"/>
          <p:cNvSpPr>
            <a:spLocks noGrp="1"/>
          </p:cNvSpPr>
          <p:nvPr>
            <p:ph type="body" sz="quarter" idx="3"/>
          </p:nvPr>
        </p:nvSpPr>
        <p:spPr/>
        <p:txBody>
          <a:bodyPr/>
          <a:lstStyle/>
          <a:p>
            <a:r>
              <a:rPr lang="en-US" dirty="0" smtClean="0"/>
              <a:t>Arduino Uno</a:t>
            </a:r>
            <a:endParaRPr lang="en-US" dirty="0"/>
          </a:p>
        </p:txBody>
      </p:sp>
      <p:sp>
        <p:nvSpPr>
          <p:cNvPr id="6" name="Content Placeholder 5"/>
          <p:cNvSpPr>
            <a:spLocks noGrp="1"/>
          </p:cNvSpPr>
          <p:nvPr>
            <p:ph sz="quarter" idx="4"/>
          </p:nvPr>
        </p:nvSpPr>
        <p:spPr/>
        <p:txBody>
          <a:bodyPr/>
          <a:lstStyle/>
          <a:p>
            <a:r>
              <a:rPr lang="en-US" dirty="0" smtClean="0"/>
              <a:t>Processor – ATmega328</a:t>
            </a:r>
          </a:p>
          <a:p>
            <a:r>
              <a:rPr lang="en-US" dirty="0" smtClean="0"/>
              <a:t>Operating Voltage -5V USB</a:t>
            </a:r>
          </a:p>
          <a:p>
            <a:r>
              <a:rPr lang="en-US" dirty="0" smtClean="0"/>
              <a:t>Clock Speed – 16 MHz</a:t>
            </a:r>
          </a:p>
          <a:p>
            <a:r>
              <a:rPr lang="en-US" dirty="0" smtClean="0"/>
              <a:t>Analog In/Out – 6/0</a:t>
            </a:r>
          </a:p>
          <a:p>
            <a:r>
              <a:rPr lang="en-US" dirty="0" smtClean="0"/>
              <a:t>Digital IO/PWM – 14/6</a:t>
            </a:r>
          </a:p>
          <a:p>
            <a:r>
              <a:rPr lang="en-US" dirty="0" smtClean="0"/>
              <a:t>Flash Storage – 32 KB</a:t>
            </a:r>
            <a:endParaRPr lang="en-US" dirty="0"/>
          </a:p>
        </p:txBody>
      </p:sp>
    </p:spTree>
    <p:extLst>
      <p:ext uri="{BB962C8B-B14F-4D97-AF65-F5344CB8AC3E}">
        <p14:creationId xmlns:p14="http://schemas.microsoft.com/office/powerpoint/2010/main" val="21843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Breadboard Review</a:t>
            </a:r>
            <a:endParaRPr lang="en-US" dirty="0"/>
          </a:p>
        </p:txBody>
      </p:sp>
      <p:pic>
        <p:nvPicPr>
          <p:cNvPr id="1026" name="Picture 2" descr="http://cdn.instructables.com/FYV/YJ75/FW4JU34R/FYVYJ75FW4JU34R.MEDIUM.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19200" y="2149091"/>
            <a:ext cx="5080000" cy="358058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half" idx="2"/>
          </p:nvPr>
        </p:nvSpPr>
        <p:spPr/>
        <p:txBody>
          <a:bodyPr/>
          <a:lstStyle/>
          <a:p>
            <a:r>
              <a:rPr lang="en-US" dirty="0" smtClean="0"/>
              <a:t>All the holes in each green section are wired together</a:t>
            </a:r>
          </a:p>
          <a:p>
            <a:r>
              <a:rPr lang="en-US" dirty="0" smtClean="0"/>
              <a:t>To link to different sections of green, you need to use a wire, resistor, or other electricity conducting material</a:t>
            </a:r>
          </a:p>
          <a:p>
            <a:r>
              <a:rPr lang="en-US" dirty="0" smtClean="0"/>
              <a:t>The wiring convention is that + goes on the outer strip and – on the inner</a:t>
            </a:r>
            <a:endParaRPr lang="en-US" dirty="0"/>
          </a:p>
        </p:txBody>
      </p:sp>
    </p:spTree>
    <p:extLst>
      <p:ext uri="{BB962C8B-B14F-4D97-AF65-F5344CB8AC3E}">
        <p14:creationId xmlns:p14="http://schemas.microsoft.com/office/powerpoint/2010/main" val="160802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rcuitry">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Circuitry" id="{C556D90E-2141-4394-BBDF-470E1E8D12EF}" vid="{1F1A3C77-DF57-4D26-8A5A-289939217EAB}"/>
    </a:ext>
  </a:extLst>
</a:theme>
</file>

<file path=docProps/app.xml><?xml version="1.0" encoding="utf-8"?>
<Properties xmlns="http://schemas.openxmlformats.org/officeDocument/2006/extended-properties" xmlns:vt="http://schemas.openxmlformats.org/officeDocument/2006/docPropsVTypes">
  <Template>Circuitry</Template>
  <TotalTime>802</TotalTime>
  <Words>1928</Words>
  <Application>Microsoft Office PowerPoint</Application>
  <PresentationFormat>Widescreen</PresentationFormat>
  <Paragraphs>281</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Consolas</vt:lpstr>
      <vt:lpstr>Courier New</vt:lpstr>
      <vt:lpstr>Times New Roman</vt:lpstr>
      <vt:lpstr>Circuitry</vt:lpstr>
      <vt:lpstr>Linux Club</vt:lpstr>
      <vt:lpstr>Agenda</vt:lpstr>
      <vt:lpstr>Arduino IDE</vt:lpstr>
      <vt:lpstr>Arduino IDE</vt:lpstr>
      <vt:lpstr>File</vt:lpstr>
      <vt:lpstr>Tools</vt:lpstr>
      <vt:lpstr>Terms To Know</vt:lpstr>
      <vt:lpstr>Arduino Product Review</vt:lpstr>
      <vt:lpstr>Breadboard Review</vt:lpstr>
      <vt:lpstr>Digital Multimeter Terms</vt:lpstr>
      <vt:lpstr>Digital Multimeter Explanation</vt:lpstr>
      <vt:lpstr>Reading Resistor Codes</vt:lpstr>
      <vt:lpstr>Object Oriented Programming</vt:lpstr>
      <vt:lpstr>Standard C vs C++</vt:lpstr>
      <vt:lpstr>C++</vt:lpstr>
      <vt:lpstr>Linux</vt:lpstr>
      <vt:lpstr>C++ Contd.</vt:lpstr>
      <vt:lpstr>C++ Contd.</vt:lpstr>
      <vt:lpstr>C++ Contd.</vt:lpstr>
      <vt:lpstr>C++ Contd.</vt:lpstr>
      <vt:lpstr>C++ Contd.</vt:lpstr>
      <vt:lpstr>C++ Info Bibliography</vt:lpstr>
      <vt:lpstr>Arduino Programming</vt:lpstr>
      <vt:lpstr>C++ Code Review – Required Code</vt:lpstr>
      <vt:lpstr>C++ Code Review - Comments</vt:lpstr>
      <vt:lpstr>C++ Code Review – Variables </vt:lpstr>
      <vt:lpstr>C++ Code Review - Channel Control</vt:lpstr>
      <vt:lpstr>C++ Code Review – Delay</vt:lpstr>
      <vt:lpstr>C++ Code Review - Functions</vt:lpstr>
      <vt:lpstr>C++ Code Review - Arrays</vt:lpstr>
      <vt:lpstr>C++ Code Review - Iterators</vt:lpstr>
      <vt:lpstr>C++ Code Review - Random</vt:lpstr>
      <vt:lpstr>C++ Code Review - Loops</vt:lpstr>
      <vt:lpstr>C++ Code Review – Reading in Signals</vt:lpstr>
      <vt:lpstr>First Project Requirements</vt:lpstr>
      <vt:lpstr>Topics Covered in First Project</vt:lpstr>
      <vt:lpstr>Diagram</vt:lpstr>
      <vt:lpstr>First Project BOM –Bill of Materials</vt:lpstr>
      <vt:lpstr>Grant Info</vt:lpstr>
      <vt:lpstr>PWM – Pulse Width Modulation</vt:lpstr>
      <vt:lpstr>Pulse Width Modulation Cont.</vt:lpstr>
      <vt:lpstr>PasteBin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be named Club</dc:title>
  <dc:creator>Josh Kallus</dc:creator>
  <cp:lastModifiedBy>Josh Kallus</cp:lastModifiedBy>
  <cp:revision>49</cp:revision>
  <dcterms:created xsi:type="dcterms:W3CDTF">2014-03-15T02:19:19Z</dcterms:created>
  <dcterms:modified xsi:type="dcterms:W3CDTF">2014-04-16T18:01:48Z</dcterms:modified>
</cp:coreProperties>
</file>